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3" r:id="rId4"/>
  </p:sldMasterIdLst>
  <p:notesMasterIdLst>
    <p:notesMasterId r:id="rId33"/>
  </p:notesMasterIdLst>
  <p:sldIdLst>
    <p:sldId id="256" r:id="rId5"/>
    <p:sldId id="275" r:id="rId6"/>
    <p:sldId id="276" r:id="rId7"/>
    <p:sldId id="277" r:id="rId8"/>
    <p:sldId id="278" r:id="rId9"/>
    <p:sldId id="279" r:id="rId10"/>
    <p:sldId id="263" r:id="rId11"/>
    <p:sldId id="264" r:id="rId12"/>
    <p:sldId id="280" r:id="rId13"/>
    <p:sldId id="281" r:id="rId14"/>
    <p:sldId id="282" r:id="rId15"/>
    <p:sldId id="283" r:id="rId16"/>
    <p:sldId id="284" r:id="rId17"/>
    <p:sldId id="265" r:id="rId18"/>
    <p:sldId id="267" r:id="rId19"/>
    <p:sldId id="270" r:id="rId20"/>
    <p:sldId id="271" r:id="rId21"/>
    <p:sldId id="273" r:id="rId22"/>
    <p:sldId id="274" r:id="rId23"/>
    <p:sldId id="258" r:id="rId24"/>
    <p:sldId id="259" r:id="rId25"/>
    <p:sldId id="260" r:id="rId26"/>
    <p:sldId id="261" r:id="rId27"/>
    <p:sldId id="262" r:id="rId28"/>
    <p:sldId id="266" r:id="rId29"/>
    <p:sldId id="268" r:id="rId30"/>
    <p:sldId id="269" r:id="rId31"/>
    <p:sldId id="257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A803BF9-FC0F-3407-7177-31963CB49361}" v="324" dt="2021-10-31T07:40:03.939"/>
    <p1510:client id="{3DB7677D-F5B5-9E50-2C58-4DAD754914D9}" v="895" dt="2021-10-31T07:50:43.280"/>
    <p1510:client id="{619CFB12-4534-74D5-68E8-F07673A69586}" v="18" dt="2021-11-01T01:28:43.367"/>
    <p1510:client id="{7948907E-28E3-1CA4-0652-A5A4D44C084E}" v="333" dt="2021-10-31T05:05:52.394"/>
    <p1510:client id="{7B32D0DE-823D-FD62-38A7-E87234DF8B6D}" v="304" dt="2021-11-01T13:17:38.398"/>
    <p1510:client id="{ACC3E135-093B-F824-6AD7-FA59B8A06387}" v="9" dt="2021-10-31T10:28:02.044"/>
    <p1510:client id="{C01CFA78-84DE-B950-0CC7-AB57791642C0}" v="4" dt="2021-10-31T17:00:01.657"/>
    <p1510:client id="{C3801DBB-FE2D-943F-533D-0A3100439B0C}" v="1855" dt="2021-10-31T10:21:02.998"/>
    <p1510:client id="{E898015D-7949-8378-C07A-C92845A3D417}" v="4" dt="2021-10-31T09:39:33.356"/>
    <p1510:client id="{EFB8F708-BB9E-CC4F-102A-10C479B09A9B}" v="436" dt="2021-10-31T12:18:54.367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38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9T21:27:38.9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209 1207 24575,'-4'-2'0,"1"0"0,-1 0 0,1 0 0,-1 0 0,1-1 0,0 1 0,0-1 0,0 0 0,1 0 0,-1 0 0,-4-7 0,-12-12 0,12 15 0,0 0 0,0 0 0,1-1 0,0 0 0,1 0 0,0-1 0,0 0 0,1 1 0,-5-15 0,-3-12 0,-8-41 0,14 46 0,2 1 0,0-39 0,3 39 0,-2 1 0,-10-50 0,7 56 0,1-1 0,0 1 0,2-1 0,0 0 0,2 0 0,0 0 0,2 0 0,0 0 0,2 0 0,0 0 0,2 0 0,8-26 0,-9 41 0,1 0 0,0 0 0,0 1 0,0 0 0,1 0 0,0 0 0,1 1 0,-1 0 0,16-10 0,-12 7 0,1 0 0,-1 0 0,11-14 0,-17 18 0,2-4 0,1 0 0,0 0 0,0 1 0,0 0 0,1 0 0,0 1 0,1 0 0,0 1 0,0-1 0,19-8 0,2 3 0,0 1 0,1 1 0,39-6 0,-43 10 0,-1-2 0,37-16 0,-34 12 0,44-12 0,-63 22 0,-1 0 0,1 1 0,0 0 0,1 0 0,-1 1 0,0 0 0,0 1 0,16 3 0,17 9 0,0 1 0,59 30 0,-77-33 0,-12-4 0,1 0 0,-1 1 0,0 1 0,-1 0 0,0 1 0,-1 0 0,15 17 0,-20-22 0,0-1 0,0 1 0,0-1 0,0 0 0,1-1 0,0 0 0,-1 0 0,1 0 0,0-1 0,9 2 0,-6-1 0,-1-1 0,0 2 0,0-1 0,0 1 0,14 9 0,6 8 0,-16-13 0,0 1 0,-1 0 0,-1 1 0,1 1 0,10 13 0,-7-8 0,1 0 0,1-1 0,27 20 0,-29-24 0,0 0 0,-1 1 0,0 1 0,-1 0 0,20 27 0,-16-10 0,0 2 0,-2 0 0,14 45 0,6 13 0,-29-73 0,0 0 0,-1 0 0,-1 1 0,-1 0 0,3 32 0,-7 95 0,-1-80 0,1-43 0,-2 1 0,-1 0 0,-1-1 0,0 0 0,-2 0 0,-1-1 0,0 1 0,-2-2 0,0 1 0,-1-1 0,-2-1 0,1 0 0,-27 29 0,33-42 0,0 0 0,0 0 0,-1-1 0,0 0 0,0 0 0,0 0 0,0-1 0,-1 0 0,1 0 0,-16 4 0,22-8 0,-1 0 0,1 0 0,0-1 0,0 1 0,0 0 0,0-1 0,0 1 0,-1-1 0,1 1 0,0-1 0,0 0 0,0 1 0,1-1 0,-1 0 0,0 0 0,0 0 0,0 0 0,0 0 0,1 0 0,-1 0 0,0 0 0,1 0 0,-1 0 0,1 0 0,-1 0 0,1 0 0,0 0 0,-1 0 0,1-1 0,0 1 0,0 0 0,0-2 0,-4-47 0,4 43 0,1-62 0,1 47 0,-1 0 0,-2 0 0,0 0 0,-1 0 0,-10-38 0,12 59 0,0 0 0,0 0 0,0 0 0,0 0 0,0 0 0,-1 0 0,1 0 0,0 0 0,-1 0 0,1 0 0,-1 0 0,1 0 0,-1 1 0,1-1 0,-1 0 0,0 0 0,1 0 0,-1 1 0,0-1 0,0 0 0,1 1 0,-1-1 0,-1 0 0,-6 19 0,4 38 0,8-27 0,12 53 0,-9-53 0,6 54 0,-13-75 0,1 1 0,0-1 0,0 1 0,1-1 0,0 1 0,0-1 0,7 13 0,-7-17 0,0-1 0,0 0 0,1 0 0,-1 0 0,1 0 0,0 0 0,-1-1 0,1 1 0,1-1 0,-1 0 0,0 1 0,1-2 0,-1 1 0,1 0 0,-1-1 0,1 1 0,0-1 0,-1 0 0,7 0 0,20 3-53,0-2 0,1-1 0,43-4 0,-33 0-1100,-4 2-5673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9T21:27:41.1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0 24575,'-7'0'0,"-2"7"0,0 10 0,2 9 0,2 6 0,2 6 0,1 3 0,2 2 0,0 0 0,0 1 0,0-1 0,1 0 0,-1-1 0,0 0 0,0 0 0,0 0 0,0-1 0,0-6-8191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9T21:27:51.4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382 1545 24575,'-7'0'0,"1"-1"0,0 0 0,-1 0 0,1 0 0,0 0 0,0-1 0,0 0 0,0-1 0,0 0 0,0 1 0,1-2 0,-1 1 0,1-1 0,0 1 0,-8-9 0,-2-4 0,0-1 0,1 0 0,-14-23 0,-1-1 0,9 14 0,2-2 0,1 0 0,1 0 0,1-2 0,-14-42 0,23 50 0,1-1 0,-2-42 0,5 40 0,-12-52 0,4 29 0,2 0 0,2-1 0,2 0 0,2 0 0,10-93 0,-4 115 0,2 0 0,13-36 0,-15 49 0,1 4 0,0 1 0,0 0 0,1 1 0,1 0 0,-1 0 0,1 0 0,1 0 0,0 1 0,14-11 0,32-37 0,-43 43 0,1 0 0,0 1 0,1 0 0,1 1 0,-1 1 0,2 0 0,-1 1 0,17-8 0,51-34 0,-64 39 0,0 1 0,1 1 0,0 0 0,1 2 0,0 0 0,0 1 0,1 1 0,0 1 0,0 0 0,22-1 0,32 1 0,116 6 0,-79 2 0,-76-3 0,-22-2 0,-1 2 0,1-1 0,-1 2 0,1 0 0,-1 1 0,1 0 0,-1 0 0,0 2 0,0 0 0,0 0 0,22 12 0,177 104 0,-203-115 0,-1 0 0,1 1 0,-1 0 0,0 0 0,-1 1 0,0 0 0,0 0 0,8 10 0,43 70 0,-8-10 0,-38-60 0,0 0 0,-2 1 0,0 0 0,-1 1 0,-1 0 0,-1 0 0,0 1 0,-2 0 0,0 0 0,3 34 0,10 33 0,-11-58 0,-1 1 0,2 35 0,-5-19 0,-2 0 0,-9 78 0,6-109 0,-1 0 0,-1 0 0,0-1 0,-1 1 0,0-1 0,-1 0 0,-1 0 0,0-1 0,-1 0 0,-1 0 0,0-1 0,-11 13 0,11-15 0,0-1 0,-1 0 0,0 0 0,-1-1 0,0 0 0,0 0 0,-13 5 0,21-12 0,0 1 0,0-1 0,0 0 0,0 0 0,-1-1 0,1 1 0,0 0 0,-1-1 0,1 0 0,-1 0 0,1 0 0,0 0 0,-1-1 0,1 1 0,0-1 0,-1 0 0,1 0 0,0 0 0,0 0 0,0-1 0,0 1 0,0-1 0,0 0 0,0 0 0,1 0 0,-1 0 0,1 0 0,-1 0 0,1-1 0,0 1 0,0-1 0,-4-5 0,1-1 0,0-1 0,0 1 0,0-1 0,1 0 0,1 0 0,0-1 0,-3-18 0,-4-13 0,10 41 0,-1 0 0,1 1 0,0-1 0,0 0 0,0 0 0,0 0 0,-1 0 0,1 0 0,0 0 0,-1 0 0,1 0 0,-1 1 0,1-1 0,-1 0 0,1 0 0,-1 0 0,1 1 0,-1-1 0,0 0 0,0 1 0,1-1 0,-1 1 0,0-1 0,0 1 0,-1-1 0,1 1 0,0 1 0,1-1 0,-1 1 0,0 0 0,0 0 0,0-1 0,1 1 0,-1 0 0,0 0 0,1 0 0,-1 0 0,1 0 0,-1-1 0,1 1 0,0 0 0,-1 0 0,1 2 0,-13 53 0,9-4 0,2 0 0,6 59 0,-4-107 0,1 1 0,0-1 0,0 1 0,1-1 0,-1 0 0,1 0 0,0 0 0,0 0 0,0 0 0,0 0 0,1 0 0,0-1 0,-1 1 0,1-1 0,1 1 0,-1-1 0,0 0 0,1-1 0,0 1 0,-1-1 0,1 1 0,0-1 0,0 0 0,1-1 0,-1 1 0,0-1 0,0 1 0,1-1 0,-1-1 0,6 2 0,12 0 0,-1-1 0,1 0 0,0-1 0,42-7 0,-27 0 0,41-13 0,-17 4 0,-30 6-1365,-7-1-5461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9T21:27:56.1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1 133 24575,'0'-6'0,"0"-1"0,0 1 0,0-1 0,1 0 0,0 1 0,1-1 0,-1 1 0,1 0 0,1-1 0,3-6 0,-4 9 0,1 1 0,-1 0 0,1 0 0,0 0 0,0 0 0,1 0 0,-1 1 0,0-1 0,1 1 0,0 0 0,-1 0 0,1 0 0,0 1 0,0-1 0,0 1 0,0 0 0,6-1 0,11-2 0,0 1 0,0 0 0,0 2 0,0 0 0,24 3 0,-37-2 0,0 1 0,-1 0 0,1 1 0,0 0 0,0 0 0,-1 0 0,1 1 0,-1 0 0,0 1 0,0-1 0,0 1 0,-1 1 0,1-1 0,-1 1 0,0 1 0,9 8 0,-3 4 0,0 0 0,-1 1 0,-1 0 0,0 1 0,-2 0 0,0 0 0,-1 1 0,-1 0 0,-1 0 0,-1 1 0,-1-1 0,-1 1 0,-1 0 0,-1-1 0,-1 1 0,0 0 0,-6 24 0,4-37 0,-1-1 0,0 0 0,0 0 0,-1 0 0,0 0 0,0-1 0,-1 0 0,0 0 0,0 0 0,-1-1 0,1 0 0,-1 0 0,-1-1 0,1 0 0,-1 0 0,0 0 0,-11 3 0,-2 2 0,0-1 0,-1-1 0,0-1 0,0-1 0,-39 5 0,27-1 0,28-2 0,21 2 0,10-4 0,1-1 0,-1-1 0,1-1 0,0-1 0,1-2 0,34-3 0,-2 1 0,152 1-1365,-175 1-5461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9T21:28:28.4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1 961 24575,'0'-503'0,"0"490"0,0 1 0,0 0 0,2 0 0,-1-1 0,2 1 0,-1 0 0,2 0 0,0 1 0,0-1 0,1 1 0,0 0 0,1 0 0,0 0 0,1 1 0,0 0 0,1 0 0,0 1 0,0 0 0,1 0 0,0 1 0,1 0 0,0 1 0,0 0 0,0 0 0,1 1 0,20-8 0,26-13 0,-36 15 0,1 2 0,0 0 0,0 2 0,1 0 0,0 2 0,28-5 0,59-9 0,-74 12 0,66-6 0,-70 11 0,62-15 0,-62 10 0,60-5 0,168 11 0,-145 3 0,-94 0 0,-1 0 0,0 2 0,1 0 0,-1 1 0,-1 2 0,1 0 0,-1 0 0,0 2 0,0 0 0,-1 2 0,0 0 0,0 1 0,-2 0 0,1 2 0,-1 0 0,27 29 0,-2-7 0,-34-30 0,0 1 0,-1-1 0,1 1 0,-1 0 0,0 1 0,-1 0 0,1 0 0,7 13 0,2 8 0,-2-1 0,0 2 0,-2 0 0,-1 0 0,-1 1 0,-2 0 0,-1 0 0,4 62 0,-10-71 0,0 0 0,-2 1 0,0-1 0,-8 31 0,8-43 0,-1 0 0,0 0 0,-1-1 0,0 1 0,0-1 0,-1 0 0,0 0 0,0-1 0,-1 0 0,0 1 0,0-2 0,-14 12 0,-44 34 0,31-23 0,-2-1 0,-2-2 0,-58 33 0,74-48 0,13-6 0,-1 0 0,0-1 0,0 0 0,0-1 0,-16 4 0,23-6 0,0-1 0,0 0 0,0 0 0,0 0 0,0 0 0,0 0 0,0 0 0,0 0 0,0-1 0,0 1 0,0-1 0,0 0 0,0 1 0,1-1 0,-1 0 0,0 0 0,0 0 0,1-1 0,-1 1 0,0 0 0,1 0 0,-1-1 0,1 1 0,0-1 0,0 0 0,-1 1 0,1-1 0,0 0 0,0 1 0,0-1 0,1 0 0,-2-3 0,-3-17 0,0 1 0,2-1 0,0 1 0,2-1 0,0 0 0,2 0 0,3-27 0,-2 26 0,-4 11 0,-5 21 0,-6 20 0,-21 111 0,33-136 0,-1 1 0,1-1 0,0 1 0,0-1 0,1 1 0,-1-1 0,1 1 0,0-1 0,0 1 0,1-1 0,-1 1 0,1 0 0,2 7 0,-1-10 0,-1 1 0,1-1 0,0 1 0,0-1 0,0 1 0,0-1 0,0 0 0,0 0 0,1 0 0,-1 0 0,1-1 0,-1 1 0,1-1 0,0 1 0,-1-1 0,1 0 0,0 0 0,0 0 0,0-1 0,0 1 0,6 0 0,25 2-66,0-1 1,63-4-1,-55 0-1102,-4 1-5658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9T21:28:34.1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40 24575,'0'-1'0,"1"-1"0,-1 1 0,1-1 0,-1 1 0,1 0 0,-1-1 0,1 1 0,0 0 0,0 0 0,0-1 0,0 1 0,0 0 0,0 0 0,0 0 0,0 0 0,0 0 0,1 0 0,-1 0 0,0 1 0,0-1 0,1 0 0,-1 1 0,1-1 0,-1 1 0,0-1 0,4 1 0,43-9 0,-43 8 0,7 0 0,0 0 0,0 0 0,0 1 0,0 0 0,0 1 0,0 1 0,0 0 0,-1 1 0,1 0 0,17 7 0,-22-7 0,-1 1 0,1 0 0,-1 0 0,0 1 0,0-1 0,-1 1 0,1 1 0,-1-1 0,-1 1 0,1 0 0,-1 0 0,1 0 0,-2 0 0,1 1 0,-1 0 0,0 0 0,0 0 0,2 10 0,-3-8 0,1 0 0,-2 0 0,1 0 0,-1 0 0,-1 0 0,1 0 0,-2 10 0,0-15 0,1-1 0,-1 0 0,1 0 0,-1 1 0,0-1 0,-1 0 0,1 0 0,-1 0 0,1 0 0,-1-1 0,0 1 0,0 0 0,0-1 0,0 1 0,0-1 0,-1 1 0,1-1 0,-1 0 0,1 0 0,-1 0 0,0-1 0,-5 3 0,-86 27 0,37-14 0,151-3 0,-86-10 0,1 1 0,-1-1 0,-1 1 0,1 1 0,0-1 0,-1 1 0,0 1 0,-1-1 0,0 1 0,0 0 0,10 15 0,-10-13 0,0 1 0,-1 0 0,0 1 0,0-1 0,-1 1 0,0 0 0,-1 0 0,-1 0 0,3 14 0,-5-21 0,0 0 0,0 0 0,0 0 0,0-1 0,-1 1 0,0 0 0,1 0 0,-1-1 0,0 1 0,-1 0 0,1-1 0,-1 1 0,0-1 0,1 1 0,-2-1 0,1 0 0,-5 5 0,3-3 0,-1-1 0,0 0 0,0 0 0,-1-1 0,1 0 0,-1 0 0,0 0 0,0 0 0,-11 2 0,-6 1 0,-1-2 0,1-1 0,-1-1 0,-36-1 0,18-1-1365,5-1-5461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9T21:28:54.7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24575,'0'0'-8191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9T21:29:08.9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24575,'0'0'-8191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AC189D-7BC8-4CA3-996C-C41A84AC6AAD}" type="datetimeFigureOut">
              <a:rPr lang="en-IN" smtClean="0"/>
              <a:t>02-11-2021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D03AFD-9175-49C2-AC62-B97D66026DB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955751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3AFD-9175-49C2-AC62-B97D66026DB9}" type="slidenum">
              <a:rPr lang="en-IN" smtClean="0"/>
              <a:t>14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84747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E2AEC7BF-1D97-4150-B5E8-8E43AF773E2E}" type="datetimeFigureOut">
              <a:rPr lang="en-IN" smtClean="0"/>
              <a:t>02-11-2021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CBC85E48-0737-437F-B939-F8E3069EEA2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168504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EC7BF-1D97-4150-B5E8-8E43AF773E2E}" type="datetimeFigureOut">
              <a:rPr lang="en-IN" smtClean="0"/>
              <a:t>02-11-2021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85E48-0737-437F-B939-F8E3069EEA2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290775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EC7BF-1D97-4150-B5E8-8E43AF773E2E}" type="datetimeFigureOut">
              <a:rPr lang="en-IN" smtClean="0"/>
              <a:t>02-11-2021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85E48-0737-437F-B939-F8E3069EEA2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181263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EC7BF-1D97-4150-B5E8-8E43AF773E2E}" type="datetimeFigureOut">
              <a:rPr lang="en-IN" smtClean="0"/>
              <a:t>02-11-2021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85E48-0737-437F-B939-F8E3069EEA2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443447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EC7BF-1D97-4150-B5E8-8E43AF773E2E}" type="datetimeFigureOut">
              <a:rPr lang="en-IN" smtClean="0"/>
              <a:t>02-11-2021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85E48-0737-437F-B939-F8E3069EEA2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991554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EC7BF-1D97-4150-B5E8-8E43AF773E2E}" type="datetimeFigureOut">
              <a:rPr lang="en-IN" smtClean="0"/>
              <a:t>02-11-2021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85E48-0737-437F-B939-F8E3069EEA2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108679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EC7BF-1D97-4150-B5E8-8E43AF773E2E}" type="datetimeFigureOut">
              <a:rPr lang="en-IN" smtClean="0"/>
              <a:t>02-11-2021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85E48-0737-437F-B939-F8E3069EEA2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562495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EC7BF-1D97-4150-B5E8-8E43AF773E2E}" type="datetimeFigureOut">
              <a:rPr lang="en-IN" smtClean="0"/>
              <a:t>02-11-2021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85E48-0737-437F-B939-F8E3069EEA26}" type="slidenum">
              <a:rPr lang="en-IN" smtClean="0"/>
              <a:t>‹#›</a:t>
            </a:fld>
            <a:endParaRPr lang="en-IN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0622902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EC7BF-1D97-4150-B5E8-8E43AF773E2E}" type="datetimeFigureOut">
              <a:rPr lang="en-IN" smtClean="0"/>
              <a:t>02-11-2021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85E48-0737-437F-B939-F8E3069EEA2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29664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EC7BF-1D97-4150-B5E8-8E43AF773E2E}" type="datetimeFigureOut">
              <a:rPr lang="en-IN" smtClean="0"/>
              <a:t>02-11-2021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85E48-0737-437F-B939-F8E3069EEA2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868036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EC7BF-1D97-4150-B5E8-8E43AF773E2E}" type="datetimeFigureOut">
              <a:rPr lang="en-IN" smtClean="0"/>
              <a:t>02-11-2021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85E48-0737-437F-B939-F8E3069EEA2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24915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EC7BF-1D97-4150-B5E8-8E43AF773E2E}" type="datetimeFigureOut">
              <a:rPr lang="en-IN" smtClean="0"/>
              <a:t>02-11-2021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85E48-0737-437F-B939-F8E3069EEA2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759865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EC7BF-1D97-4150-B5E8-8E43AF773E2E}" type="datetimeFigureOut">
              <a:rPr lang="en-IN" smtClean="0"/>
              <a:t>02-11-2021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85E48-0737-437F-B939-F8E3069EEA2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228029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EC7BF-1D97-4150-B5E8-8E43AF773E2E}" type="datetimeFigureOut">
              <a:rPr lang="en-IN" smtClean="0"/>
              <a:t>02-11-2021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85E48-0737-437F-B939-F8E3069EEA2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903873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EC7BF-1D97-4150-B5E8-8E43AF773E2E}" type="datetimeFigureOut">
              <a:rPr lang="en-IN" smtClean="0"/>
              <a:t>02-11-2021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85E48-0737-437F-B939-F8E3069EEA2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418874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EC7BF-1D97-4150-B5E8-8E43AF773E2E}" type="datetimeFigureOut">
              <a:rPr lang="en-IN" smtClean="0"/>
              <a:t>02-11-2021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85E48-0737-437F-B939-F8E3069EEA2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364557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EC7BF-1D97-4150-B5E8-8E43AF773E2E}" type="datetimeFigureOut">
              <a:rPr lang="en-IN" smtClean="0"/>
              <a:t>02-11-2021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85E48-0737-437F-B939-F8E3069EEA2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55230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E2AEC7BF-1D97-4150-B5E8-8E43AF773E2E}" type="datetimeFigureOut">
              <a:rPr lang="en-IN" smtClean="0"/>
              <a:t>02-11-2021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CBC85E48-0737-437F-B939-F8E3069EEA2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5511617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4" r:id="rId1"/>
    <p:sldLayoutId id="2147483755" r:id="rId2"/>
    <p:sldLayoutId id="2147483756" r:id="rId3"/>
    <p:sldLayoutId id="2147483757" r:id="rId4"/>
    <p:sldLayoutId id="2147483758" r:id="rId5"/>
    <p:sldLayoutId id="2147483759" r:id="rId6"/>
    <p:sldLayoutId id="2147483760" r:id="rId7"/>
    <p:sldLayoutId id="2147483761" r:id="rId8"/>
    <p:sldLayoutId id="2147483762" r:id="rId9"/>
    <p:sldLayoutId id="2147483763" r:id="rId10"/>
    <p:sldLayoutId id="2147483764" r:id="rId11"/>
    <p:sldLayoutId id="2147483765" r:id="rId12"/>
    <p:sldLayoutId id="2147483766" r:id="rId13"/>
    <p:sldLayoutId id="2147483767" r:id="rId14"/>
    <p:sldLayoutId id="2147483768" r:id="rId15"/>
    <p:sldLayoutId id="2147483769" r:id="rId16"/>
    <p:sldLayoutId id="2147483770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image" Target="../media/image32.png"/><Relationship Id="rId18" Type="http://schemas.openxmlformats.org/officeDocument/2006/relationships/customXml" Target="../ink/ink8.xml"/><Relationship Id="rId3" Type="http://schemas.openxmlformats.org/officeDocument/2006/relationships/image" Target="../media/image27.png"/><Relationship Id="rId7" Type="http://schemas.openxmlformats.org/officeDocument/2006/relationships/image" Target="../media/image29.png"/><Relationship Id="rId12" Type="http://schemas.openxmlformats.org/officeDocument/2006/relationships/customXml" Target="../ink/ink5.xml"/><Relationship Id="rId17" Type="http://schemas.openxmlformats.org/officeDocument/2006/relationships/image" Target="../media/image34.png"/><Relationship Id="rId2" Type="http://schemas.openxmlformats.org/officeDocument/2006/relationships/image" Target="../media/image26.jpeg"/><Relationship Id="rId16" Type="http://schemas.openxmlformats.org/officeDocument/2006/relationships/customXml" Target="../ink/ink7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.xml"/><Relationship Id="rId11" Type="http://schemas.openxmlformats.org/officeDocument/2006/relationships/image" Target="../media/image31.png"/><Relationship Id="rId5" Type="http://schemas.openxmlformats.org/officeDocument/2006/relationships/image" Target="../media/image28.png"/><Relationship Id="rId15" Type="http://schemas.openxmlformats.org/officeDocument/2006/relationships/image" Target="../media/image33.png"/><Relationship Id="rId10" Type="http://schemas.openxmlformats.org/officeDocument/2006/relationships/customXml" Target="../ink/ink4.xml"/><Relationship Id="rId4" Type="http://schemas.openxmlformats.org/officeDocument/2006/relationships/customXml" Target="../ink/ink1.xml"/><Relationship Id="rId9" Type="http://schemas.openxmlformats.org/officeDocument/2006/relationships/image" Target="../media/image30.png"/><Relationship Id="rId14" Type="http://schemas.openxmlformats.org/officeDocument/2006/relationships/customXml" Target="../ink/ink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302ECC-CE15-4ED9-BBE6-F05370B2FE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567268" y="198408"/>
            <a:ext cx="13326533" cy="466781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200">
                <a:latin typeface="Algerian" panose="04020705040A02060702" pitchFamily="82" charset="0"/>
              </a:rPr>
              <a:t>Assignment:</a:t>
            </a:r>
            <a:r>
              <a:rPr lang="en-US" sz="2800">
                <a:latin typeface="Algerian" panose="04020705040A02060702" pitchFamily="82" charset="0"/>
              </a:rPr>
              <a:t>19MAT105</a:t>
            </a:r>
            <a:r>
              <a:rPr lang="en-US" sz="3200">
                <a:latin typeface="Algerian" panose="04020705040A02060702" pitchFamily="82" charset="0"/>
              </a:rPr>
              <a:t> MATHEMATICS FOR INTELLIGENT SYSTEMS</a:t>
            </a:r>
            <a:endParaRPr lang="en-IN" sz="320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87371F-F969-4F76-B4B0-AAD0CCB01D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23196" y="2360582"/>
            <a:ext cx="7345604" cy="466781"/>
          </a:xfrm>
        </p:spPr>
        <p:txBody>
          <a:bodyPr>
            <a:normAutofit fontScale="47500" lnSpcReduction="20000"/>
          </a:bodyPr>
          <a:lstStyle/>
          <a:p>
            <a:pPr algn="ctr"/>
            <a:r>
              <a:rPr lang="en-US" sz="4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SUBMITTED BY GROUP 19</a:t>
            </a:r>
          </a:p>
          <a:p>
            <a:endParaRPr lang="en-US" sz="4200">
              <a:latin typeface="Arial Black" panose="020B0A04020102020204" pitchFamily="34" charset="0"/>
            </a:endParaRPr>
          </a:p>
          <a:p>
            <a:pPr algn="ctr"/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FB5989-3AD9-4578-86F3-80CDDE997C62}"/>
              </a:ext>
            </a:extLst>
          </p:cNvPr>
          <p:cNvSpPr txBox="1"/>
          <p:nvPr/>
        </p:nvSpPr>
        <p:spPr>
          <a:xfrm>
            <a:off x="2423196" y="4030637"/>
            <a:ext cx="753733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400" b="0" i="0" u="none" strike="noStrike" baseline="0">
                <a:latin typeface="Bahnschrift Light" panose="020B0502040204020203" pitchFamily="34" charset="0"/>
                <a:ea typeface="Verdana" panose="020B0604030504040204" pitchFamily="34" charset="0"/>
              </a:rPr>
              <a:t>Names of Group members :</a:t>
            </a:r>
          </a:p>
          <a:p>
            <a:pPr algn="ctr"/>
            <a:r>
              <a:rPr lang="en-IN" sz="2400" b="0" i="0" u="none" strike="noStrike" baseline="0">
                <a:latin typeface="Bahnschrift Light" panose="020B0502040204020203" pitchFamily="34" charset="0"/>
                <a:ea typeface="Verdana" panose="020B0604030504040204" pitchFamily="34" charset="0"/>
              </a:rPr>
              <a:t> 1.</a:t>
            </a:r>
            <a:r>
              <a:rPr lang="en-IN" sz="2400" b="0" i="0" u="none" strike="noStrike">
                <a:effectLst/>
                <a:latin typeface="Bahnschrift Light" panose="020B0502040204020203" pitchFamily="34" charset="0"/>
                <a:ea typeface="Verdana" panose="020B0604030504040204" pitchFamily="34" charset="0"/>
                <a:cs typeface="Calibri"/>
              </a:rPr>
              <a:t>VIGNESH M. [</a:t>
            </a:r>
            <a:r>
              <a:rPr lang="en-IN" sz="2400" b="0" i="0" u="none" strike="noStrike">
                <a:effectLst/>
                <a:latin typeface="Bahnschrift Light" panose="020B0502040204020203" pitchFamily="34" charset="0"/>
              </a:rPr>
              <a:t>1008496</a:t>
            </a:r>
            <a:r>
              <a:rPr lang="en-IN" sz="2400">
                <a:latin typeface="Bahnschrift Light" panose="020B0502040204020203" pitchFamily="34" charset="0"/>
              </a:rPr>
              <a:t> ]</a:t>
            </a:r>
            <a:endParaRPr lang="en-IN" sz="2400" b="0" i="0" u="none" strike="noStrike">
              <a:effectLst/>
              <a:latin typeface="Bahnschrift Light" panose="020B0502040204020203" pitchFamily="34" charset="0"/>
              <a:ea typeface="Verdana" panose="020B0604030504040204" pitchFamily="34" charset="0"/>
              <a:cs typeface="Calibri"/>
            </a:endParaRPr>
          </a:p>
          <a:p>
            <a:pPr algn="ctr"/>
            <a:r>
              <a:rPr lang="en-IN" sz="2400">
                <a:latin typeface="Bahnschrift Light" panose="020B0502040204020203" pitchFamily="34" charset="0"/>
                <a:ea typeface="Verdana" panose="020B0604030504040204" pitchFamily="34" charset="0"/>
                <a:cs typeface="Calibri"/>
              </a:rPr>
              <a:t>2.VIKHYAT BANSAL [1007359]</a:t>
            </a:r>
          </a:p>
          <a:p>
            <a:pPr algn="ctr"/>
            <a:r>
              <a:rPr lang="en-IN" sz="2400">
                <a:latin typeface="Bahnschrift Light" panose="020B0502040204020203" pitchFamily="34" charset="0"/>
                <a:ea typeface="Verdana" panose="020B0604030504040204" pitchFamily="34" charset="0"/>
                <a:cs typeface="Calibri"/>
              </a:rPr>
              <a:t>3.</a:t>
            </a:r>
            <a:r>
              <a:rPr lang="en-IN" sz="2400" b="0" i="0" u="none" strike="noStrike">
                <a:solidFill>
                  <a:srgbClr val="000000"/>
                </a:solidFill>
                <a:effectLst/>
                <a:latin typeface="Bahnschrift Light" panose="020B0502040204020203" pitchFamily="34" charset="0"/>
              </a:rPr>
              <a:t> </a:t>
            </a:r>
            <a:r>
              <a:rPr lang="en-IN" sz="2400" b="0" i="0" u="none" strike="noStrike">
                <a:effectLst/>
                <a:latin typeface="Bahnschrift Light" panose="020B0502040204020203" pitchFamily="34" charset="0"/>
              </a:rPr>
              <a:t>YARRAM SRI SATHWIK REDDY [1038833]</a:t>
            </a:r>
          </a:p>
          <a:p>
            <a:pPr algn="ctr"/>
            <a:r>
              <a:rPr lang="en-IN" sz="2400">
                <a:latin typeface="Bahnschrift Light" panose="020B0502040204020203" pitchFamily="34" charset="0"/>
              </a:rPr>
              <a:t>4.AMAN SIROHI [1042496]</a:t>
            </a:r>
            <a:endParaRPr lang="en-IN" sz="2400">
              <a:latin typeface="Bahnschrift Light" panose="020B0502040204020203" pitchFamily="34" charset="0"/>
              <a:ea typeface="Verdana" panose="020B0604030504040204" pitchFamily="34" charset="0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627164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8505A73-0CA2-4154-B0D1-49DC7ED99429}"/>
              </a:ext>
            </a:extLst>
          </p:cNvPr>
          <p:cNvSpPr txBox="1"/>
          <p:nvPr/>
        </p:nvSpPr>
        <p:spPr>
          <a:xfrm>
            <a:off x="508660" y="498763"/>
            <a:ext cx="9818912" cy="60016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cs typeface="Calibri"/>
              </a:rPr>
              <a:t>*</a:t>
            </a:r>
            <a:r>
              <a:rPr lang="en-US" dirty="0">
                <a:cs typeface="Calibri"/>
              </a:rPr>
              <a:t>I</a:t>
            </a:r>
            <a:r>
              <a:rPr lang="en-US" sz="2400" baseline="-25000" dirty="0">
                <a:cs typeface="Calibri"/>
              </a:rPr>
              <a:t>2 </a:t>
            </a:r>
            <a:r>
              <a:rPr lang="en-US" sz="2400" dirty="0">
                <a:cs typeface="Calibri"/>
              </a:rPr>
              <a:t>= i</a:t>
            </a:r>
            <a:r>
              <a:rPr lang="en-US" sz="2400" baseline="-25000" dirty="0">
                <a:cs typeface="Calibri"/>
              </a:rPr>
              <a:t>2</a:t>
            </a:r>
            <a:r>
              <a:rPr lang="en-US" sz="2400" dirty="0">
                <a:cs typeface="Calibri"/>
              </a:rPr>
              <a:t> – i</a:t>
            </a:r>
            <a:r>
              <a:rPr lang="en-US" sz="2400" baseline="-25000" dirty="0">
                <a:cs typeface="Calibri"/>
              </a:rPr>
              <a:t>1                                * i</a:t>
            </a:r>
            <a:r>
              <a:rPr lang="en-US" baseline="-25000" dirty="0">
                <a:cs typeface="Calibri"/>
              </a:rPr>
              <a:t>1 </a:t>
            </a:r>
            <a:r>
              <a:rPr lang="en-US" sz="2400" baseline="-25000" dirty="0">
                <a:cs typeface="Calibri"/>
              </a:rPr>
              <a:t>= 2</a:t>
            </a:r>
          </a:p>
          <a:p>
            <a:r>
              <a:rPr lang="en-US" sz="2400" dirty="0">
                <a:cs typeface="Calibri"/>
              </a:rPr>
              <a:t>                                       </a:t>
            </a:r>
            <a:r>
              <a:rPr lang="en-US" dirty="0">
                <a:cs typeface="Calibri"/>
              </a:rPr>
              <a:t>* i</a:t>
            </a:r>
            <a:r>
              <a:rPr lang="en-US" baseline="-25000" dirty="0">
                <a:cs typeface="Calibri"/>
              </a:rPr>
              <a:t>2 </a:t>
            </a:r>
            <a:r>
              <a:rPr lang="en-US" dirty="0">
                <a:cs typeface="Calibri"/>
              </a:rPr>
              <a:t>= 0</a:t>
            </a:r>
            <a:r>
              <a:rPr lang="en-US" sz="2400" dirty="0">
                <a:cs typeface="Calibri"/>
              </a:rPr>
              <a:t> </a:t>
            </a:r>
          </a:p>
          <a:p>
            <a:r>
              <a:rPr lang="en-US" sz="2400" dirty="0">
                <a:cs typeface="Calibri"/>
              </a:rPr>
              <a:t>*I</a:t>
            </a:r>
            <a:r>
              <a:rPr lang="en-US" sz="2400" baseline="-25000" dirty="0">
                <a:cs typeface="Calibri"/>
              </a:rPr>
              <a:t>2</a:t>
            </a:r>
            <a:r>
              <a:rPr lang="en-US" sz="2400" dirty="0">
                <a:cs typeface="Calibri"/>
              </a:rPr>
              <a:t> = 0 –2 = -2              </a:t>
            </a:r>
            <a:r>
              <a:rPr lang="en-US" dirty="0">
                <a:cs typeface="Calibri"/>
              </a:rPr>
              <a:t>* i</a:t>
            </a:r>
            <a:r>
              <a:rPr lang="en-US" baseline="-25000" dirty="0">
                <a:cs typeface="Calibri"/>
              </a:rPr>
              <a:t>3 </a:t>
            </a:r>
            <a:r>
              <a:rPr lang="en-US" dirty="0">
                <a:cs typeface="Calibri"/>
              </a:rPr>
              <a:t>= 0.75</a:t>
            </a:r>
          </a:p>
          <a:p>
            <a:endParaRPr lang="en-US" sz="2400">
              <a:cs typeface="Calibri"/>
            </a:endParaRPr>
          </a:p>
          <a:p>
            <a:r>
              <a:rPr lang="en-US" sz="2400" dirty="0">
                <a:cs typeface="Calibri"/>
              </a:rPr>
              <a:t>*I</a:t>
            </a:r>
            <a:r>
              <a:rPr lang="en-US" sz="2400" baseline="-25000" dirty="0">
                <a:cs typeface="Calibri"/>
              </a:rPr>
              <a:t>5 </a:t>
            </a:r>
            <a:r>
              <a:rPr lang="en-US" sz="2400" dirty="0">
                <a:cs typeface="Calibri"/>
              </a:rPr>
              <a:t>= i</a:t>
            </a:r>
            <a:r>
              <a:rPr lang="en-US" sz="2400" baseline="-25000" dirty="0">
                <a:cs typeface="Calibri"/>
              </a:rPr>
              <a:t>2</a:t>
            </a:r>
            <a:r>
              <a:rPr lang="en-US" sz="2400" dirty="0">
                <a:cs typeface="Calibri"/>
              </a:rPr>
              <a:t> –i</a:t>
            </a:r>
            <a:r>
              <a:rPr lang="en-US" sz="2400" baseline="-25000" dirty="0">
                <a:cs typeface="Calibri"/>
              </a:rPr>
              <a:t>3</a:t>
            </a:r>
          </a:p>
          <a:p>
            <a:endParaRPr lang="en-US" sz="2400">
              <a:cs typeface="Calibri"/>
            </a:endParaRPr>
          </a:p>
          <a:p>
            <a:r>
              <a:rPr lang="en-US" sz="2400" dirty="0">
                <a:cs typeface="Calibri"/>
              </a:rPr>
              <a:t>*I</a:t>
            </a:r>
            <a:r>
              <a:rPr lang="en-US" sz="2400" baseline="-25000" dirty="0">
                <a:cs typeface="Calibri"/>
              </a:rPr>
              <a:t>5</a:t>
            </a:r>
            <a:r>
              <a:rPr lang="en-US" sz="2400" dirty="0">
                <a:cs typeface="Calibri"/>
              </a:rPr>
              <a:t> = 0 – 0.75 = -0.75    </a:t>
            </a:r>
          </a:p>
          <a:p>
            <a:r>
              <a:rPr lang="en-US" sz="2400" dirty="0">
                <a:cs typeface="Calibri"/>
              </a:rPr>
              <a:t>              </a:t>
            </a:r>
            <a:r>
              <a:rPr lang="en-US" sz="2400" dirty="0">
                <a:ea typeface="+mn-lt"/>
                <a:cs typeface="+mn-lt"/>
              </a:rPr>
              <a:t>;  I</a:t>
            </a:r>
            <a:r>
              <a:rPr lang="en-US" sz="2400" baseline="-25000" dirty="0">
                <a:ea typeface="+mn-lt"/>
                <a:cs typeface="+mn-lt"/>
              </a:rPr>
              <a:t>5</a:t>
            </a:r>
            <a:r>
              <a:rPr lang="en-US" sz="2400" dirty="0">
                <a:ea typeface="+mn-lt"/>
                <a:cs typeface="+mn-lt"/>
              </a:rPr>
              <a:t> = I</a:t>
            </a:r>
            <a:r>
              <a:rPr lang="en-US" sz="2400" baseline="-25000" dirty="0">
                <a:ea typeface="+mn-lt"/>
                <a:cs typeface="+mn-lt"/>
              </a:rPr>
              <a:t>6 </a:t>
            </a:r>
            <a:r>
              <a:rPr lang="en-US" sz="2400" dirty="0">
                <a:ea typeface="+mn-lt"/>
                <a:cs typeface="+mn-lt"/>
              </a:rPr>
              <a:t>= -0.75      *By Applying KCL at nodes A,B,C,D we are        </a:t>
            </a:r>
          </a:p>
          <a:p>
            <a:r>
              <a:rPr lang="en-US" sz="2400" dirty="0">
                <a:cs typeface="Calibri"/>
              </a:rPr>
              <a:t>                                                Getting i</a:t>
            </a:r>
            <a:r>
              <a:rPr lang="en-US" sz="2400" baseline="-25000" dirty="0">
                <a:cs typeface="Calibri"/>
              </a:rPr>
              <a:t>1</a:t>
            </a:r>
            <a:r>
              <a:rPr lang="en-US" sz="2400" dirty="0">
                <a:cs typeface="Calibri"/>
              </a:rPr>
              <a:t>,i</a:t>
            </a:r>
            <a:r>
              <a:rPr lang="en-US" sz="2400" baseline="-25000" dirty="0">
                <a:cs typeface="Calibri"/>
              </a:rPr>
              <a:t>2</a:t>
            </a:r>
            <a:r>
              <a:rPr lang="en-US" sz="2400" dirty="0">
                <a:cs typeface="Calibri"/>
              </a:rPr>
              <a:t>,i</a:t>
            </a:r>
            <a:r>
              <a:rPr lang="en-US" sz="2400" baseline="-25000" dirty="0">
                <a:cs typeface="Calibri"/>
              </a:rPr>
              <a:t>3</a:t>
            </a:r>
            <a:r>
              <a:rPr lang="en-US" sz="2400" dirty="0">
                <a:cs typeface="Calibri"/>
              </a:rPr>
              <a:t>,i</a:t>
            </a:r>
            <a:r>
              <a:rPr lang="en-US" sz="2400" baseline="-25000" dirty="0">
                <a:cs typeface="Calibri"/>
              </a:rPr>
              <a:t>4</a:t>
            </a:r>
            <a:r>
              <a:rPr lang="en-US" sz="2400" dirty="0">
                <a:cs typeface="Calibri"/>
              </a:rPr>
              <a:t>,i</a:t>
            </a:r>
            <a:r>
              <a:rPr lang="en-US" sz="2400" baseline="-25000" dirty="0">
                <a:cs typeface="Calibri"/>
              </a:rPr>
              <a:t>5</a:t>
            </a:r>
            <a:r>
              <a:rPr lang="en-US" sz="2400" dirty="0">
                <a:cs typeface="Calibri"/>
              </a:rPr>
              <a:t>,i</a:t>
            </a:r>
            <a:r>
              <a:rPr lang="en-US" sz="2400" baseline="-25000" dirty="0">
                <a:cs typeface="Calibri"/>
              </a:rPr>
              <a:t>6</a:t>
            </a:r>
          </a:p>
          <a:p>
            <a:r>
              <a:rPr lang="en-US" sz="2400" dirty="0">
                <a:cs typeface="Calibri"/>
              </a:rPr>
              <a:t>*I</a:t>
            </a:r>
            <a:r>
              <a:rPr lang="en-US" sz="2400" baseline="-25000" dirty="0">
                <a:cs typeface="Calibri"/>
              </a:rPr>
              <a:t>3</a:t>
            </a:r>
            <a:r>
              <a:rPr lang="en-US" sz="2400" dirty="0">
                <a:cs typeface="Calibri"/>
              </a:rPr>
              <a:t> = I</a:t>
            </a:r>
            <a:r>
              <a:rPr lang="en-US" sz="2400" baseline="-25000" dirty="0">
                <a:cs typeface="Calibri"/>
              </a:rPr>
              <a:t>6</a:t>
            </a:r>
            <a:r>
              <a:rPr lang="en-US" sz="2400" dirty="0">
                <a:cs typeface="Calibri"/>
              </a:rPr>
              <a:t> – I</a:t>
            </a:r>
            <a:r>
              <a:rPr lang="en-US" sz="2400" baseline="-25000" dirty="0">
                <a:cs typeface="Calibri"/>
              </a:rPr>
              <a:t>5</a:t>
            </a:r>
            <a:r>
              <a:rPr lang="en-US" sz="2400" dirty="0">
                <a:cs typeface="Calibri"/>
              </a:rPr>
              <a:t> = 0</a:t>
            </a:r>
          </a:p>
          <a:p>
            <a:r>
              <a:rPr lang="en-US" sz="2400" dirty="0">
                <a:cs typeface="Calibri"/>
              </a:rPr>
              <a:t>              ;  I</a:t>
            </a:r>
            <a:r>
              <a:rPr lang="en-US" sz="2400" baseline="-25000" dirty="0">
                <a:cs typeface="Calibri"/>
              </a:rPr>
              <a:t>3</a:t>
            </a:r>
            <a:r>
              <a:rPr lang="en-US" sz="2400" dirty="0">
                <a:cs typeface="Calibri"/>
              </a:rPr>
              <a:t> = I</a:t>
            </a:r>
            <a:r>
              <a:rPr lang="en-US" sz="2400" baseline="-25000" dirty="0">
                <a:cs typeface="Calibri"/>
              </a:rPr>
              <a:t>4 </a:t>
            </a:r>
            <a:r>
              <a:rPr lang="en-US" sz="2400" dirty="0">
                <a:cs typeface="Calibri"/>
              </a:rPr>
              <a:t>= 0</a:t>
            </a:r>
          </a:p>
          <a:p>
            <a:endParaRPr lang="en-US" sz="2400">
              <a:cs typeface="Calibri"/>
            </a:endParaRPr>
          </a:p>
          <a:p>
            <a:r>
              <a:rPr lang="en-US" sz="2400" dirty="0">
                <a:cs typeface="Calibri"/>
              </a:rPr>
              <a:t>* I</a:t>
            </a:r>
            <a:r>
              <a:rPr lang="en-US" sz="2400" baseline="-25000" dirty="0">
                <a:cs typeface="Calibri"/>
              </a:rPr>
              <a:t>1 </a:t>
            </a:r>
            <a:r>
              <a:rPr lang="en-US" sz="2400" dirty="0">
                <a:cs typeface="Calibri"/>
              </a:rPr>
              <a:t>= I</a:t>
            </a:r>
            <a:r>
              <a:rPr lang="en-US" sz="2400" baseline="-25000" dirty="0">
                <a:cs typeface="Calibri"/>
              </a:rPr>
              <a:t>2</a:t>
            </a:r>
            <a:r>
              <a:rPr lang="en-US" sz="2400" dirty="0">
                <a:cs typeface="Calibri"/>
              </a:rPr>
              <a:t> + I</a:t>
            </a:r>
            <a:r>
              <a:rPr lang="en-US" sz="2400" baseline="-25000" dirty="0">
                <a:cs typeface="Calibri"/>
              </a:rPr>
              <a:t>3 </a:t>
            </a:r>
          </a:p>
          <a:p>
            <a:endParaRPr lang="en-US" sz="2400">
              <a:cs typeface="Calibri"/>
            </a:endParaRPr>
          </a:p>
          <a:p>
            <a:r>
              <a:rPr lang="en-US" sz="2400" dirty="0">
                <a:cs typeface="Calibri"/>
              </a:rPr>
              <a:t>*I</a:t>
            </a:r>
            <a:r>
              <a:rPr lang="en-US" sz="2400" baseline="-25000" dirty="0">
                <a:cs typeface="Calibri"/>
              </a:rPr>
              <a:t>1 </a:t>
            </a:r>
            <a:r>
              <a:rPr lang="en-US" sz="2400" dirty="0">
                <a:cs typeface="Calibri"/>
              </a:rPr>
              <a:t>= -2 + 0 = -2</a:t>
            </a:r>
          </a:p>
          <a:p>
            <a:endParaRPr lang="en-US" sz="24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259916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3D545B8-0EAF-4FC3-A9CB-433BB628BAFE}"/>
              </a:ext>
            </a:extLst>
          </p:cNvPr>
          <p:cNvSpPr txBox="1"/>
          <p:nvPr/>
        </p:nvSpPr>
        <p:spPr>
          <a:xfrm>
            <a:off x="459179" y="568035"/>
            <a:ext cx="7661563" cy="57246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cs typeface="Calibri"/>
              </a:rPr>
              <a:t>Comparing i</a:t>
            </a:r>
            <a:r>
              <a:rPr lang="en-US" sz="2400" baseline="-25000" dirty="0">
                <a:cs typeface="Calibri"/>
              </a:rPr>
              <a:t>1</a:t>
            </a:r>
            <a:r>
              <a:rPr lang="en-US" sz="2400" dirty="0">
                <a:cs typeface="Calibri"/>
              </a:rPr>
              <a:t>,i</a:t>
            </a:r>
            <a:r>
              <a:rPr lang="en-US" sz="2400" baseline="-25000" dirty="0">
                <a:cs typeface="Calibri"/>
              </a:rPr>
              <a:t>2</a:t>
            </a:r>
            <a:r>
              <a:rPr lang="en-US" sz="2400" dirty="0">
                <a:cs typeface="Calibri"/>
              </a:rPr>
              <a:t>,i</a:t>
            </a:r>
            <a:r>
              <a:rPr lang="en-US" sz="2400" baseline="-25000" dirty="0">
                <a:cs typeface="Calibri"/>
              </a:rPr>
              <a:t>3</a:t>
            </a:r>
            <a:r>
              <a:rPr lang="en-US" sz="2400" dirty="0">
                <a:cs typeface="Calibri"/>
              </a:rPr>
              <a:t> values using</a:t>
            </a:r>
            <a:endParaRPr lang="en-US" dirty="0">
              <a:cs typeface="Calibri"/>
            </a:endParaRPr>
          </a:p>
          <a:p>
            <a:r>
              <a:rPr lang="en-US" sz="2400" dirty="0">
                <a:cs typeface="Calibri"/>
              </a:rPr>
              <a:t>* </a:t>
            </a:r>
            <a:r>
              <a:rPr lang="en-US" sz="2400" dirty="0" err="1">
                <a:cs typeface="Calibri"/>
              </a:rPr>
              <a:t>rref</a:t>
            </a:r>
            <a:r>
              <a:rPr lang="en-US" sz="2400" dirty="0">
                <a:cs typeface="Calibri"/>
              </a:rPr>
              <a:t>()</a:t>
            </a:r>
          </a:p>
          <a:p>
            <a:r>
              <a:rPr lang="en-US" sz="2400" dirty="0">
                <a:cs typeface="Calibri"/>
              </a:rPr>
              <a:t>*inv()</a:t>
            </a:r>
          </a:p>
          <a:p>
            <a:r>
              <a:rPr lang="en-US" sz="2400" dirty="0">
                <a:cs typeface="Calibri"/>
              </a:rPr>
              <a:t>*A\B</a:t>
            </a:r>
          </a:p>
          <a:p>
            <a:endParaRPr lang="en-US" sz="2400" dirty="0">
              <a:cs typeface="Calibri"/>
            </a:endParaRPr>
          </a:p>
          <a:p>
            <a:r>
              <a:rPr lang="en-US" sz="2400" dirty="0">
                <a:cs typeface="Calibri"/>
              </a:rPr>
              <a:t>*</a:t>
            </a:r>
            <a:r>
              <a:rPr lang="en-US" sz="2400" dirty="0" err="1">
                <a:cs typeface="Calibri"/>
              </a:rPr>
              <a:t>rref</a:t>
            </a:r>
            <a:r>
              <a:rPr lang="en-US" sz="2400" dirty="0">
                <a:cs typeface="Calibri"/>
              </a:rPr>
              <a:t>() Method using Matlab:</a:t>
            </a:r>
          </a:p>
          <a:p>
            <a:r>
              <a:rPr lang="en-US" sz="2400" dirty="0">
                <a:ea typeface="+mn-lt"/>
                <a:cs typeface="+mn-lt"/>
              </a:rPr>
              <a:t>*</a:t>
            </a:r>
            <a:r>
              <a:rPr lang="en-US" sz="2400" dirty="0" err="1">
                <a:ea typeface="+mn-lt"/>
                <a:cs typeface="+mn-lt"/>
              </a:rPr>
              <a:t>rref</a:t>
            </a:r>
            <a:r>
              <a:rPr lang="en-US" sz="2400" dirty="0">
                <a:ea typeface="+mn-lt"/>
                <a:cs typeface="+mn-lt"/>
              </a:rPr>
              <a:t> code is </a:t>
            </a:r>
          </a:p>
          <a:p>
            <a:r>
              <a:rPr lang="en-US" sz="2400" dirty="0">
                <a:ea typeface="+mn-lt"/>
                <a:cs typeface="+mn-lt"/>
              </a:rPr>
              <a:t>used to form </a:t>
            </a:r>
          </a:p>
          <a:p>
            <a:r>
              <a:rPr lang="en-US" sz="2400" dirty="0">
                <a:ea typeface="+mn-lt"/>
                <a:cs typeface="+mn-lt"/>
              </a:rPr>
              <a:t>reduced row</a:t>
            </a:r>
          </a:p>
          <a:p>
            <a:r>
              <a:rPr lang="en-US" sz="2400" dirty="0">
                <a:ea typeface="+mn-lt"/>
                <a:cs typeface="+mn-lt"/>
              </a:rPr>
              <a:t>echelon form of </a:t>
            </a:r>
          </a:p>
          <a:p>
            <a:r>
              <a:rPr lang="en-US" sz="2400" dirty="0">
                <a:ea typeface="+mn-lt"/>
                <a:cs typeface="+mn-lt"/>
              </a:rPr>
              <a:t>symbolic matrix </a:t>
            </a:r>
          </a:p>
          <a:p>
            <a:r>
              <a:rPr lang="en-US" dirty="0">
                <a:cs typeface="Calibri"/>
              </a:rPr>
              <a:t>* i</a:t>
            </a:r>
            <a:r>
              <a:rPr lang="en-US" baseline="-25000" dirty="0">
                <a:cs typeface="Calibri"/>
              </a:rPr>
              <a:t>1</a:t>
            </a:r>
            <a:r>
              <a:rPr lang="en-US" dirty="0">
                <a:cs typeface="Calibri"/>
              </a:rPr>
              <a:t> = 2</a:t>
            </a:r>
            <a:endParaRPr lang="en-US" sz="2400" dirty="0">
              <a:cs typeface="Calibri"/>
            </a:endParaRPr>
          </a:p>
          <a:p>
            <a:r>
              <a:rPr lang="en-US" dirty="0">
                <a:cs typeface="Calibri"/>
              </a:rPr>
              <a:t>* i</a:t>
            </a:r>
            <a:r>
              <a:rPr lang="en-US" baseline="-25000" dirty="0">
                <a:cs typeface="Calibri"/>
              </a:rPr>
              <a:t>2</a:t>
            </a:r>
            <a:r>
              <a:rPr lang="en-US" dirty="0">
                <a:cs typeface="Calibri"/>
              </a:rPr>
              <a:t> = 0</a:t>
            </a:r>
          </a:p>
          <a:p>
            <a:r>
              <a:rPr lang="en-US" dirty="0">
                <a:cs typeface="Calibri"/>
              </a:rPr>
              <a:t>* i</a:t>
            </a:r>
            <a:r>
              <a:rPr lang="en-US" baseline="-25000" dirty="0">
                <a:cs typeface="Calibri"/>
              </a:rPr>
              <a:t>3</a:t>
            </a:r>
            <a:r>
              <a:rPr lang="en-US" dirty="0">
                <a:cs typeface="Calibri"/>
              </a:rPr>
              <a:t> =0.75</a:t>
            </a:r>
          </a:p>
          <a:p>
            <a:endParaRPr lang="en-US" sz="2400" dirty="0">
              <a:cs typeface="Calibri"/>
            </a:endParaRPr>
          </a:p>
          <a:p>
            <a:endParaRPr lang="en-US" sz="2400" dirty="0">
              <a:cs typeface="Calibri"/>
            </a:endParaRPr>
          </a:p>
        </p:txBody>
      </p:sp>
      <p:pic>
        <p:nvPicPr>
          <p:cNvPr id="7" name="Picture 7" descr="Graphical user interface, text, application, Word&#10;&#10;Description automatically generated">
            <a:extLst>
              <a:ext uri="{FF2B5EF4-FFF2-40B4-BE49-F238E27FC236}">
                <a16:creationId xmlns:a16="http://schemas.microsoft.com/office/drawing/2014/main" id="{CC9401CE-B028-43D7-93F0-6945AB6048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308" r="50542" b="6410"/>
          <a:stretch/>
        </p:blipFill>
        <p:spPr>
          <a:xfrm>
            <a:off x="5288478" y="955345"/>
            <a:ext cx="5988122" cy="5165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3639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F892152-6732-40E8-A471-31417AC44C77}"/>
              </a:ext>
            </a:extLst>
          </p:cNvPr>
          <p:cNvSpPr txBox="1"/>
          <p:nvPr/>
        </p:nvSpPr>
        <p:spPr>
          <a:xfrm>
            <a:off x="419594" y="469074"/>
            <a:ext cx="2743200" cy="258532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By using inv() method:</a:t>
            </a: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*i</a:t>
            </a:r>
            <a:r>
              <a:rPr lang="en-US" baseline="-25000">
                <a:cs typeface="Calibri"/>
              </a:rPr>
              <a:t>1</a:t>
            </a:r>
            <a:r>
              <a:rPr lang="en-US">
                <a:cs typeface="Calibri"/>
              </a:rPr>
              <a:t> = 2 </a:t>
            </a:r>
          </a:p>
          <a:p>
            <a:r>
              <a:rPr lang="en-US">
                <a:cs typeface="Calibri"/>
              </a:rPr>
              <a:t>*i</a:t>
            </a:r>
            <a:r>
              <a:rPr lang="en-US" baseline="-25000">
                <a:cs typeface="Calibri"/>
              </a:rPr>
              <a:t>2</a:t>
            </a:r>
            <a:r>
              <a:rPr lang="en-US">
                <a:cs typeface="Calibri"/>
              </a:rPr>
              <a:t> = 0</a:t>
            </a:r>
          </a:p>
          <a:p>
            <a:r>
              <a:rPr lang="en-US">
                <a:cs typeface="Calibri"/>
              </a:rPr>
              <a:t>*I</a:t>
            </a:r>
            <a:r>
              <a:rPr lang="en-US" baseline="-25000">
                <a:cs typeface="Calibri"/>
              </a:rPr>
              <a:t>3</a:t>
            </a:r>
            <a:r>
              <a:rPr lang="en-US">
                <a:cs typeface="Calibri"/>
              </a:rPr>
              <a:t> = 0.75</a:t>
            </a:r>
          </a:p>
          <a:p>
            <a:endParaRPr lang="en-US">
              <a:cs typeface="Calibri"/>
            </a:endParaRPr>
          </a:p>
        </p:txBody>
      </p:sp>
      <p:pic>
        <p:nvPicPr>
          <p:cNvPr id="4" name="Picture 4" descr="Graphical user interface, text, application, Word&#10;&#10;Description automatically generated">
            <a:extLst>
              <a:ext uri="{FF2B5EF4-FFF2-40B4-BE49-F238E27FC236}">
                <a16:creationId xmlns:a16="http://schemas.microsoft.com/office/drawing/2014/main" id="{017E3C1E-8E72-4940-B1B8-00AB5AD15C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1" t="17949" r="53791" b="13462"/>
          <a:stretch/>
        </p:blipFill>
        <p:spPr>
          <a:xfrm>
            <a:off x="3893127" y="470436"/>
            <a:ext cx="6176077" cy="5165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6308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B042FD8-FDA8-4AFD-B3FE-76A0E7432922}"/>
              </a:ext>
            </a:extLst>
          </p:cNvPr>
          <p:cNvSpPr txBox="1"/>
          <p:nvPr/>
        </p:nvSpPr>
        <p:spPr>
          <a:xfrm>
            <a:off x="370114" y="360217"/>
            <a:ext cx="10135589" cy="618630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cs typeface="Calibri"/>
              </a:rPr>
              <a:t>*By using A\B method:</a:t>
            </a:r>
          </a:p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*i</a:t>
            </a:r>
            <a:r>
              <a:rPr lang="en-US" baseline="-25000" dirty="0">
                <a:cs typeface="Calibri"/>
              </a:rPr>
              <a:t>1</a:t>
            </a:r>
            <a:r>
              <a:rPr lang="en-US" dirty="0">
                <a:cs typeface="Calibri"/>
              </a:rPr>
              <a:t> = 2</a:t>
            </a:r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*i</a:t>
            </a:r>
            <a:r>
              <a:rPr lang="en-US" baseline="-25000" dirty="0">
                <a:cs typeface="Calibri"/>
              </a:rPr>
              <a:t>2</a:t>
            </a:r>
            <a:r>
              <a:rPr lang="en-US" dirty="0">
                <a:cs typeface="Calibri"/>
              </a:rPr>
              <a:t> = 0</a:t>
            </a:r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*i</a:t>
            </a:r>
            <a:r>
              <a:rPr lang="en-US" baseline="-25000" dirty="0">
                <a:cs typeface="Calibri"/>
              </a:rPr>
              <a:t>3</a:t>
            </a:r>
            <a:r>
              <a:rPr lang="en-US" dirty="0">
                <a:cs typeface="Calibri"/>
              </a:rPr>
              <a:t> = 0.75</a:t>
            </a:r>
          </a:p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*Hence the results are obtained from </a:t>
            </a:r>
            <a:r>
              <a:rPr lang="en-US" dirty="0" err="1">
                <a:cs typeface="Calibri"/>
              </a:rPr>
              <a:t>rref</a:t>
            </a:r>
            <a:r>
              <a:rPr lang="en-US" dirty="0">
                <a:cs typeface="Calibri"/>
              </a:rPr>
              <a:t>(),inv() and A\B methods in Matlab are Same </a:t>
            </a:r>
            <a:r>
              <a:rPr lang="en-US" dirty="0">
                <a:ea typeface="+mn-lt"/>
                <a:cs typeface="+mn-lt"/>
              </a:rPr>
              <a:t>answer  with different codes and matrices having different rows and columns .</a:t>
            </a:r>
          </a:p>
          <a:p>
            <a:endParaRPr lang="en-US" dirty="0">
              <a:cs typeface="Calibri"/>
            </a:endParaRPr>
          </a:p>
        </p:txBody>
      </p:sp>
      <p:pic>
        <p:nvPicPr>
          <p:cNvPr id="4" name="Picture 4" descr="Graphical user interface, text, application, Word&#10;&#10;Description automatically generated">
            <a:extLst>
              <a:ext uri="{FF2B5EF4-FFF2-40B4-BE49-F238E27FC236}">
                <a16:creationId xmlns:a16="http://schemas.microsoft.com/office/drawing/2014/main" id="{7B4D95C3-8C11-40E2-8BC7-9D1EEE0C7B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209" r="54921" b="17514"/>
          <a:stretch/>
        </p:blipFill>
        <p:spPr>
          <a:xfrm>
            <a:off x="3754582" y="500125"/>
            <a:ext cx="6136477" cy="4809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971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2B618C5-3E80-4306-B4BB-64D726EA44EA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364928-36A1-4E39-A9B7-4AC322B28589}"/>
              </a:ext>
            </a:extLst>
          </p:cNvPr>
          <p:cNvSpPr txBox="1"/>
          <p:nvPr/>
        </p:nvSpPr>
        <p:spPr>
          <a:xfrm>
            <a:off x="4867275" y="3343274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>
              <a:cs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6E2534-9873-4517-9A0A-147C851A9E96}"/>
              </a:ext>
            </a:extLst>
          </p:cNvPr>
          <p:cNvSpPr txBox="1"/>
          <p:nvPr/>
        </p:nvSpPr>
        <p:spPr>
          <a:xfrm>
            <a:off x="5010150" y="3486149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>
              <a:cs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87B6E7-D6D1-47E5-A057-B2EF84DD5311}"/>
              </a:ext>
            </a:extLst>
          </p:cNvPr>
          <p:cNvSpPr txBox="1"/>
          <p:nvPr/>
        </p:nvSpPr>
        <p:spPr>
          <a:xfrm>
            <a:off x="1850544" y="242976"/>
            <a:ext cx="10201013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000">
                <a:latin typeface="Verdana"/>
                <a:ea typeface="Verdana"/>
              </a:rPr>
              <a:t> • Solve for the current </a:t>
            </a:r>
            <a:r>
              <a:rPr lang="en-GB" sz="2000" i="1">
                <a:latin typeface="Verdana"/>
                <a:ea typeface="Verdana"/>
              </a:rPr>
              <a:t>I</a:t>
            </a:r>
            <a:r>
              <a:rPr lang="en-GB" sz="2000" i="1" baseline="-25000">
                <a:latin typeface="Verdana"/>
                <a:ea typeface="Verdana"/>
              </a:rPr>
              <a:t>0</a:t>
            </a:r>
            <a:r>
              <a:rPr lang="en-GB" sz="2000">
                <a:latin typeface="Verdana"/>
                <a:ea typeface="Verdana"/>
              </a:rPr>
              <a:t> using system of linear equations and elimination matrices</a:t>
            </a:r>
            <a:endParaRPr lang="en-GB" sz="2000">
              <a:latin typeface="Calibri"/>
              <a:ea typeface="Verdana"/>
              <a:cs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4790D6-FD87-47A9-A9AB-A8170FE4CE28}"/>
              </a:ext>
            </a:extLst>
          </p:cNvPr>
          <p:cNvSpPr txBox="1"/>
          <p:nvPr/>
        </p:nvSpPr>
        <p:spPr>
          <a:xfrm>
            <a:off x="-46759" y="240226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u="sng">
                <a:latin typeface="Verdana"/>
                <a:ea typeface="Verdana"/>
                <a:cs typeface="Calibri"/>
              </a:rPr>
              <a:t>QUESTION 3.1)</a:t>
            </a:r>
          </a:p>
        </p:txBody>
      </p:sp>
      <p:sp>
        <p:nvSpPr>
          <p:cNvPr id="11" name="Rectangle 10" descr="aLe77183_03020">
            <a:extLst>
              <a:ext uri="{FF2B5EF4-FFF2-40B4-BE49-F238E27FC236}">
                <a16:creationId xmlns:a16="http://schemas.microsoft.com/office/drawing/2014/main" id="{008D5F8C-8FC4-425D-AA5D-7FA93A264721}"/>
              </a:ext>
            </a:extLst>
          </p:cNvPr>
          <p:cNvSpPr>
            <a:spLocks noGrp="1" noChangeAspect="1" noChangeArrowheads="1"/>
          </p:cNvSpPr>
          <p:nvPr/>
        </p:nvSpPr>
        <p:spPr bwMode="auto">
          <a:xfrm>
            <a:off x="7398124" y="1971907"/>
            <a:ext cx="3935242" cy="3204316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762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222483" dir="13500000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r-TR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B0604030504040204" pitchFamily="18" charset="-120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B50B99-95AD-470E-88E7-36AED9E9FA33}"/>
              </a:ext>
            </a:extLst>
          </p:cNvPr>
          <p:cNvSpPr txBox="1"/>
          <p:nvPr/>
        </p:nvSpPr>
        <p:spPr>
          <a:xfrm>
            <a:off x="1631249" y="1077067"/>
            <a:ext cx="7137069" cy="5777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>
                <a:latin typeface="Verdana"/>
                <a:ea typeface="Verdana"/>
                <a:cs typeface="Calibri"/>
              </a:rPr>
              <a:t>By using </a:t>
            </a:r>
            <a:r>
              <a:rPr lang="en-US" sz="1400" b="1">
                <a:latin typeface="Verdana"/>
                <a:ea typeface="Verdana"/>
                <a:cs typeface="Calibri"/>
              </a:rPr>
              <a:t>KIRCHHOFF'S VOLTAGE LAW</a:t>
            </a:r>
            <a:r>
              <a:rPr lang="en-US" sz="1600">
                <a:latin typeface="Verdana"/>
                <a:ea typeface="Verdana"/>
                <a:cs typeface="Calibri"/>
              </a:rPr>
              <a:t> ,</a:t>
            </a:r>
          </a:p>
          <a:p>
            <a:endParaRPr lang="en-US" sz="1600">
              <a:latin typeface="Verdana"/>
              <a:ea typeface="Verdana"/>
              <a:cs typeface="Calibri"/>
            </a:endParaRP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IN" sz="1600">
                <a:ea typeface="+mn-lt"/>
                <a:cs typeface="+mn-lt"/>
              </a:rPr>
              <a:t>In </a:t>
            </a:r>
            <a:r>
              <a:rPr lang="en-IN" sz="1600" b="1">
                <a:ea typeface="+mn-lt"/>
                <a:cs typeface="+mn-lt"/>
              </a:rPr>
              <a:t>Mesh I ,</a:t>
            </a:r>
            <a:endParaRPr lang="en-US" sz="1600" b="1">
              <a:ea typeface="+mn-lt"/>
              <a:cs typeface="+mn-lt"/>
            </a:endParaRP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IN" sz="1600">
                <a:ea typeface="+mn-lt"/>
                <a:cs typeface="+mn-lt"/>
              </a:rPr>
              <a:t>      -24 + 10( i</a:t>
            </a:r>
            <a:r>
              <a:rPr lang="en-IN" sz="1600" baseline="-25000">
                <a:ea typeface="+mn-lt"/>
                <a:cs typeface="+mn-lt"/>
              </a:rPr>
              <a:t>1 </a:t>
            </a:r>
            <a:r>
              <a:rPr lang="en-IN" sz="1600">
                <a:ea typeface="+mn-lt"/>
                <a:cs typeface="+mn-lt"/>
              </a:rPr>
              <a:t>– i</a:t>
            </a:r>
            <a:r>
              <a:rPr lang="en-IN" sz="1600" baseline="-25000">
                <a:ea typeface="+mn-lt"/>
                <a:cs typeface="+mn-lt"/>
              </a:rPr>
              <a:t>2</a:t>
            </a:r>
            <a:r>
              <a:rPr lang="en-IN" sz="1600">
                <a:ea typeface="+mn-lt"/>
                <a:cs typeface="+mn-lt"/>
              </a:rPr>
              <a:t> ) +12(i</a:t>
            </a:r>
            <a:r>
              <a:rPr lang="en-IN" sz="1600" baseline="-25000">
                <a:ea typeface="+mn-lt"/>
                <a:cs typeface="+mn-lt"/>
              </a:rPr>
              <a:t>1</a:t>
            </a:r>
            <a:r>
              <a:rPr lang="en-IN" sz="1600">
                <a:ea typeface="+mn-lt"/>
                <a:cs typeface="+mn-lt"/>
              </a:rPr>
              <a:t> – i</a:t>
            </a:r>
            <a:r>
              <a:rPr lang="en-IN" sz="1600" baseline="-25000">
                <a:ea typeface="+mn-lt"/>
                <a:cs typeface="+mn-lt"/>
              </a:rPr>
              <a:t>3</a:t>
            </a:r>
            <a:r>
              <a:rPr lang="en-IN" sz="1600">
                <a:ea typeface="+mn-lt"/>
                <a:cs typeface="+mn-lt"/>
              </a:rPr>
              <a:t> ) = 0</a:t>
            </a:r>
            <a:endParaRPr lang="en-US" sz="1600">
              <a:ea typeface="+mn-lt"/>
              <a:cs typeface="+mn-lt"/>
            </a:endParaRP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IN" sz="1600">
                <a:ea typeface="+mn-lt"/>
                <a:cs typeface="+mn-lt"/>
              </a:rPr>
              <a:t>       22i</a:t>
            </a:r>
            <a:r>
              <a:rPr lang="en-IN" sz="1600" baseline="-25000">
                <a:ea typeface="+mn-lt"/>
                <a:cs typeface="+mn-lt"/>
              </a:rPr>
              <a:t>1</a:t>
            </a:r>
            <a:r>
              <a:rPr lang="en-IN" sz="1600">
                <a:ea typeface="+mn-lt"/>
                <a:cs typeface="+mn-lt"/>
              </a:rPr>
              <a:t> – 10i</a:t>
            </a:r>
            <a:r>
              <a:rPr lang="en-IN" sz="1600" baseline="-25000">
                <a:ea typeface="+mn-lt"/>
                <a:cs typeface="+mn-lt"/>
              </a:rPr>
              <a:t>2</a:t>
            </a:r>
            <a:r>
              <a:rPr lang="en-IN" sz="1600">
                <a:ea typeface="+mn-lt"/>
                <a:cs typeface="+mn-lt"/>
              </a:rPr>
              <a:t> – 12i</a:t>
            </a:r>
            <a:r>
              <a:rPr lang="en-IN" sz="1600" baseline="-25000">
                <a:ea typeface="+mn-lt"/>
                <a:cs typeface="+mn-lt"/>
              </a:rPr>
              <a:t>3</a:t>
            </a:r>
            <a:r>
              <a:rPr lang="en-IN" sz="1600">
                <a:ea typeface="+mn-lt"/>
                <a:cs typeface="+mn-lt"/>
              </a:rPr>
              <a:t> = 24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IN" sz="1600">
                <a:ea typeface="+mn-lt"/>
                <a:cs typeface="+mn-lt"/>
              </a:rPr>
              <a:t>       11i</a:t>
            </a:r>
            <a:r>
              <a:rPr lang="en-IN" sz="1600" baseline="-25000">
                <a:ea typeface="+mn-lt"/>
                <a:cs typeface="+mn-lt"/>
              </a:rPr>
              <a:t>1</a:t>
            </a:r>
            <a:r>
              <a:rPr lang="en-IN" sz="1600">
                <a:ea typeface="+mn-lt"/>
                <a:cs typeface="+mn-lt"/>
              </a:rPr>
              <a:t> – 5i</a:t>
            </a:r>
            <a:r>
              <a:rPr lang="en-IN" sz="1600" baseline="-25000">
                <a:ea typeface="+mn-lt"/>
                <a:cs typeface="+mn-lt"/>
              </a:rPr>
              <a:t>2</a:t>
            </a:r>
            <a:r>
              <a:rPr lang="en-IN" sz="1600">
                <a:ea typeface="+mn-lt"/>
                <a:cs typeface="+mn-lt"/>
              </a:rPr>
              <a:t> – 6i</a:t>
            </a:r>
            <a:r>
              <a:rPr lang="en-IN" sz="1600" baseline="-25000">
                <a:ea typeface="+mn-lt"/>
                <a:cs typeface="+mn-lt"/>
              </a:rPr>
              <a:t>3</a:t>
            </a:r>
            <a:r>
              <a:rPr lang="en-IN" sz="1600">
                <a:ea typeface="+mn-lt"/>
                <a:cs typeface="+mn-lt"/>
              </a:rPr>
              <a:t> = 12                                       (1)</a:t>
            </a:r>
            <a:endParaRPr lang="en-US" sz="1600">
              <a:ea typeface="+mn-lt"/>
              <a:cs typeface="+mn-lt"/>
            </a:endParaRPr>
          </a:p>
          <a:p>
            <a:pPr>
              <a:lnSpc>
                <a:spcPct val="90000"/>
              </a:lnSpc>
              <a:spcBef>
                <a:spcPts val="1000"/>
              </a:spcBef>
            </a:pPr>
            <a:endParaRPr lang="en-IN" sz="1600">
              <a:ea typeface="+mn-lt"/>
              <a:cs typeface="+mn-lt"/>
            </a:endParaRP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IN" sz="1600">
                <a:ea typeface="+mn-lt"/>
                <a:cs typeface="+mn-lt"/>
              </a:rPr>
              <a:t>In </a:t>
            </a:r>
            <a:r>
              <a:rPr lang="en-IN" sz="1600" b="1">
                <a:ea typeface="+mn-lt"/>
                <a:cs typeface="+mn-lt"/>
              </a:rPr>
              <a:t>Mesh II ,</a:t>
            </a:r>
            <a:endParaRPr lang="en-US" sz="1600" b="1">
              <a:ea typeface="+mn-lt"/>
              <a:cs typeface="+mn-lt"/>
            </a:endParaRP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IN" sz="1600">
                <a:ea typeface="+mn-lt"/>
                <a:cs typeface="+mn-lt"/>
              </a:rPr>
              <a:t>      24i</a:t>
            </a:r>
            <a:r>
              <a:rPr lang="en-IN" sz="1600" baseline="-25000">
                <a:ea typeface="+mn-lt"/>
                <a:cs typeface="+mn-lt"/>
              </a:rPr>
              <a:t>2</a:t>
            </a:r>
            <a:r>
              <a:rPr lang="en-IN" sz="1600">
                <a:ea typeface="+mn-lt"/>
                <a:cs typeface="+mn-lt"/>
              </a:rPr>
              <a:t> + 4(i</a:t>
            </a:r>
            <a:r>
              <a:rPr lang="en-IN" sz="1600" baseline="-25000">
                <a:ea typeface="+mn-lt"/>
                <a:cs typeface="+mn-lt"/>
              </a:rPr>
              <a:t>2</a:t>
            </a:r>
            <a:r>
              <a:rPr lang="en-IN" sz="1600">
                <a:ea typeface="+mn-lt"/>
                <a:cs typeface="+mn-lt"/>
              </a:rPr>
              <a:t> – i</a:t>
            </a:r>
            <a:r>
              <a:rPr lang="en-IN" sz="1600" baseline="-25000">
                <a:ea typeface="+mn-lt"/>
                <a:cs typeface="+mn-lt"/>
              </a:rPr>
              <a:t>3</a:t>
            </a:r>
            <a:r>
              <a:rPr lang="en-IN" sz="1600">
                <a:ea typeface="+mn-lt"/>
                <a:cs typeface="+mn-lt"/>
              </a:rPr>
              <a:t> ) +10( i</a:t>
            </a:r>
            <a:r>
              <a:rPr lang="en-IN" sz="1600" baseline="-25000">
                <a:ea typeface="+mn-lt"/>
                <a:cs typeface="+mn-lt"/>
              </a:rPr>
              <a:t>2</a:t>
            </a:r>
            <a:r>
              <a:rPr lang="en-IN" sz="1600">
                <a:ea typeface="+mn-lt"/>
                <a:cs typeface="+mn-lt"/>
              </a:rPr>
              <a:t> – i</a:t>
            </a:r>
            <a:r>
              <a:rPr lang="en-IN" sz="1600" baseline="-25000">
                <a:ea typeface="+mn-lt"/>
                <a:cs typeface="+mn-lt"/>
              </a:rPr>
              <a:t>1</a:t>
            </a:r>
            <a:r>
              <a:rPr lang="en-IN" sz="1600">
                <a:ea typeface="+mn-lt"/>
                <a:cs typeface="+mn-lt"/>
              </a:rPr>
              <a:t> ) = 0</a:t>
            </a:r>
            <a:endParaRPr lang="en-US" sz="1600">
              <a:ea typeface="+mn-lt"/>
              <a:cs typeface="+mn-lt"/>
            </a:endParaRP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IN" sz="1600">
                <a:ea typeface="+mn-lt"/>
                <a:cs typeface="+mn-lt"/>
              </a:rPr>
              <a:t>      – 10i</a:t>
            </a:r>
            <a:r>
              <a:rPr lang="en-IN" sz="1600" baseline="-25000">
                <a:ea typeface="+mn-lt"/>
                <a:cs typeface="+mn-lt"/>
              </a:rPr>
              <a:t>1</a:t>
            </a:r>
            <a:r>
              <a:rPr lang="en-IN" sz="1600">
                <a:ea typeface="+mn-lt"/>
                <a:cs typeface="+mn-lt"/>
              </a:rPr>
              <a:t> + 38i</a:t>
            </a:r>
            <a:r>
              <a:rPr lang="en-IN" sz="1600" baseline="-25000">
                <a:ea typeface="+mn-lt"/>
                <a:cs typeface="+mn-lt"/>
              </a:rPr>
              <a:t>2</a:t>
            </a:r>
            <a:r>
              <a:rPr lang="en-IN" sz="1600">
                <a:ea typeface="+mn-lt"/>
                <a:cs typeface="+mn-lt"/>
              </a:rPr>
              <a:t> – 4i</a:t>
            </a:r>
            <a:r>
              <a:rPr lang="en-IN" sz="1600" baseline="-25000">
                <a:ea typeface="+mn-lt"/>
                <a:cs typeface="+mn-lt"/>
              </a:rPr>
              <a:t>3</a:t>
            </a:r>
            <a:r>
              <a:rPr lang="en-IN" sz="1600">
                <a:ea typeface="+mn-lt"/>
                <a:cs typeface="+mn-lt"/>
              </a:rPr>
              <a:t> = 0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IN" sz="1600">
                <a:ea typeface="+mn-lt"/>
                <a:cs typeface="+mn-lt"/>
              </a:rPr>
              <a:t>      – 5i</a:t>
            </a:r>
            <a:r>
              <a:rPr lang="en-IN" sz="1600" baseline="-25000">
                <a:ea typeface="+mn-lt"/>
                <a:cs typeface="+mn-lt"/>
              </a:rPr>
              <a:t>1</a:t>
            </a:r>
            <a:r>
              <a:rPr lang="en-IN" sz="1600">
                <a:ea typeface="+mn-lt"/>
                <a:cs typeface="+mn-lt"/>
              </a:rPr>
              <a:t>+ 19 i</a:t>
            </a:r>
            <a:r>
              <a:rPr lang="en-IN" sz="1600" baseline="-25000">
                <a:ea typeface="+mn-lt"/>
                <a:cs typeface="+mn-lt"/>
              </a:rPr>
              <a:t>2</a:t>
            </a:r>
            <a:r>
              <a:rPr lang="en-IN" sz="1600">
                <a:ea typeface="+mn-lt"/>
                <a:cs typeface="+mn-lt"/>
              </a:rPr>
              <a:t> – 2i</a:t>
            </a:r>
            <a:r>
              <a:rPr lang="en-IN" sz="1600" baseline="-25000">
                <a:ea typeface="+mn-lt"/>
                <a:cs typeface="+mn-lt"/>
              </a:rPr>
              <a:t>3</a:t>
            </a:r>
            <a:r>
              <a:rPr lang="en-IN" sz="1600">
                <a:ea typeface="+mn-lt"/>
                <a:cs typeface="+mn-lt"/>
              </a:rPr>
              <a:t> = 0                                       (2)</a:t>
            </a:r>
            <a:endParaRPr lang="en-US" sz="1600">
              <a:ea typeface="+mn-lt"/>
              <a:cs typeface="+mn-lt"/>
            </a:endParaRPr>
          </a:p>
          <a:p>
            <a:pPr>
              <a:lnSpc>
                <a:spcPct val="90000"/>
              </a:lnSpc>
              <a:spcBef>
                <a:spcPts val="1000"/>
              </a:spcBef>
            </a:pPr>
            <a:endParaRPr lang="en-IN" sz="1600">
              <a:ea typeface="+mn-lt"/>
              <a:cs typeface="+mn-lt"/>
            </a:endParaRP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IN" sz="1600">
                <a:ea typeface="+mn-lt"/>
                <a:cs typeface="+mn-lt"/>
              </a:rPr>
              <a:t>In </a:t>
            </a:r>
            <a:r>
              <a:rPr lang="en-IN" sz="1600" b="1">
                <a:ea typeface="+mn-lt"/>
                <a:cs typeface="+mn-lt"/>
              </a:rPr>
              <a:t>Mesh III ,</a:t>
            </a:r>
            <a:endParaRPr lang="en-US" sz="1600" b="1">
              <a:ea typeface="+mn-lt"/>
              <a:cs typeface="+mn-lt"/>
            </a:endParaRP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IN" sz="1600">
                <a:ea typeface="+mn-lt"/>
                <a:cs typeface="+mn-lt"/>
              </a:rPr>
              <a:t>      4I</a:t>
            </a:r>
            <a:r>
              <a:rPr lang="en-IN" sz="1600" baseline="-25000">
                <a:ea typeface="+mn-lt"/>
                <a:cs typeface="+mn-lt"/>
              </a:rPr>
              <a:t>0</a:t>
            </a:r>
            <a:r>
              <a:rPr lang="en-IN" sz="1600">
                <a:ea typeface="+mn-lt"/>
                <a:cs typeface="+mn-lt"/>
              </a:rPr>
              <a:t> + 12( i</a:t>
            </a:r>
            <a:r>
              <a:rPr lang="en-IN" sz="1600" baseline="-25000">
                <a:ea typeface="+mn-lt"/>
                <a:cs typeface="+mn-lt"/>
              </a:rPr>
              <a:t>3</a:t>
            </a:r>
            <a:r>
              <a:rPr lang="en-IN" sz="1600">
                <a:ea typeface="+mn-lt"/>
                <a:cs typeface="+mn-lt"/>
              </a:rPr>
              <a:t> – i</a:t>
            </a:r>
            <a:r>
              <a:rPr lang="en-IN" sz="1600" baseline="-25000">
                <a:ea typeface="+mn-lt"/>
                <a:cs typeface="+mn-lt"/>
              </a:rPr>
              <a:t>1</a:t>
            </a:r>
            <a:r>
              <a:rPr lang="en-IN" sz="1600">
                <a:ea typeface="+mn-lt"/>
                <a:cs typeface="+mn-lt"/>
              </a:rPr>
              <a:t> ) + 4(i</a:t>
            </a:r>
            <a:r>
              <a:rPr lang="en-IN" sz="1600" baseline="-25000">
                <a:ea typeface="+mn-lt"/>
                <a:cs typeface="+mn-lt"/>
              </a:rPr>
              <a:t>3</a:t>
            </a:r>
            <a:r>
              <a:rPr lang="en-IN" sz="1600">
                <a:ea typeface="+mn-lt"/>
                <a:cs typeface="+mn-lt"/>
              </a:rPr>
              <a:t> – i</a:t>
            </a:r>
            <a:r>
              <a:rPr lang="en-IN" sz="1600" baseline="-25000">
                <a:ea typeface="+mn-lt"/>
                <a:cs typeface="+mn-lt"/>
              </a:rPr>
              <a:t>2</a:t>
            </a:r>
            <a:r>
              <a:rPr lang="en-IN" sz="1600">
                <a:ea typeface="+mn-lt"/>
                <a:cs typeface="+mn-lt"/>
              </a:rPr>
              <a:t>) = 0</a:t>
            </a:r>
            <a:r>
              <a:rPr lang="en-IN" sz="1600">
                <a:solidFill>
                  <a:srgbClr val="FF0000"/>
                </a:solidFill>
                <a:ea typeface="+mn-lt"/>
                <a:cs typeface="+mn-lt"/>
              </a:rPr>
              <a:t>                </a:t>
            </a:r>
            <a:endParaRPr lang="en-IN" sz="1600">
              <a:ea typeface="+mn-lt"/>
              <a:cs typeface="+mn-lt"/>
            </a:endParaRPr>
          </a:p>
          <a:p>
            <a:pPr>
              <a:spcBef>
                <a:spcPts val="1000"/>
              </a:spcBef>
            </a:pPr>
            <a:r>
              <a:rPr lang="en-IN" sz="1600">
                <a:ea typeface="+mn-lt"/>
                <a:cs typeface="+mn-lt"/>
              </a:rPr>
              <a:t>      4(i</a:t>
            </a:r>
            <a:r>
              <a:rPr lang="en-IN" sz="1600" baseline="-25000">
                <a:ea typeface="+mn-lt"/>
                <a:cs typeface="+mn-lt"/>
              </a:rPr>
              <a:t>1</a:t>
            </a:r>
            <a:r>
              <a:rPr lang="en-IN" sz="1600">
                <a:ea typeface="+mn-lt"/>
                <a:cs typeface="+mn-lt"/>
              </a:rPr>
              <a:t> – i</a:t>
            </a:r>
            <a:r>
              <a:rPr lang="en-IN" sz="1600" baseline="-25000">
                <a:ea typeface="+mn-lt"/>
                <a:cs typeface="+mn-lt"/>
              </a:rPr>
              <a:t>2</a:t>
            </a:r>
            <a:r>
              <a:rPr lang="en-IN" sz="1600">
                <a:ea typeface="+mn-lt"/>
                <a:cs typeface="+mn-lt"/>
              </a:rPr>
              <a:t>)+ 12( i</a:t>
            </a:r>
            <a:r>
              <a:rPr lang="en-IN" sz="1600" baseline="-25000">
                <a:ea typeface="+mn-lt"/>
                <a:cs typeface="+mn-lt"/>
              </a:rPr>
              <a:t>3</a:t>
            </a:r>
            <a:r>
              <a:rPr lang="en-IN" sz="1600">
                <a:ea typeface="+mn-lt"/>
                <a:cs typeface="+mn-lt"/>
              </a:rPr>
              <a:t> – i</a:t>
            </a:r>
            <a:r>
              <a:rPr lang="en-IN" sz="1600" baseline="-25000">
                <a:ea typeface="+mn-lt"/>
                <a:cs typeface="+mn-lt"/>
              </a:rPr>
              <a:t>1</a:t>
            </a:r>
            <a:r>
              <a:rPr lang="en-IN" sz="1600">
                <a:ea typeface="+mn-lt"/>
                <a:cs typeface="+mn-lt"/>
              </a:rPr>
              <a:t> ) + 4(i</a:t>
            </a:r>
            <a:r>
              <a:rPr lang="en-IN" sz="1600" baseline="-25000">
                <a:ea typeface="+mn-lt"/>
                <a:cs typeface="+mn-lt"/>
              </a:rPr>
              <a:t>3 </a:t>
            </a:r>
            <a:r>
              <a:rPr lang="en-IN" sz="1600">
                <a:ea typeface="+mn-lt"/>
                <a:cs typeface="+mn-lt"/>
              </a:rPr>
              <a:t>– i</a:t>
            </a:r>
            <a:r>
              <a:rPr lang="en-IN" sz="1600" baseline="-25000">
                <a:ea typeface="+mn-lt"/>
                <a:cs typeface="+mn-lt"/>
              </a:rPr>
              <a:t>2</a:t>
            </a:r>
            <a:r>
              <a:rPr lang="en-IN" sz="1600">
                <a:ea typeface="+mn-lt"/>
                <a:cs typeface="+mn-lt"/>
              </a:rPr>
              <a:t>) = 0             { i</a:t>
            </a:r>
            <a:r>
              <a:rPr lang="en-IN" sz="1600" baseline="-25000">
                <a:ea typeface="+mn-lt"/>
                <a:cs typeface="+mn-lt"/>
              </a:rPr>
              <a:t>0</a:t>
            </a:r>
            <a:r>
              <a:rPr lang="en-IN" sz="1600">
                <a:ea typeface="+mn-lt"/>
                <a:cs typeface="+mn-lt"/>
              </a:rPr>
              <a:t> = i</a:t>
            </a:r>
            <a:r>
              <a:rPr lang="en-IN" sz="1600" baseline="-25000">
                <a:ea typeface="+mn-lt"/>
                <a:cs typeface="+mn-lt"/>
              </a:rPr>
              <a:t>1</a:t>
            </a:r>
            <a:r>
              <a:rPr lang="en-IN" sz="1600">
                <a:ea typeface="+mn-lt"/>
                <a:cs typeface="+mn-lt"/>
              </a:rPr>
              <a:t>– i</a:t>
            </a:r>
            <a:r>
              <a:rPr lang="en-IN" sz="1600" baseline="-25000">
                <a:ea typeface="+mn-lt"/>
                <a:cs typeface="+mn-lt"/>
              </a:rPr>
              <a:t>2</a:t>
            </a:r>
            <a:r>
              <a:rPr lang="en-IN" sz="1600">
                <a:ea typeface="+mn-lt"/>
                <a:cs typeface="+mn-lt"/>
              </a:rPr>
              <a:t> }</a:t>
            </a:r>
            <a:endParaRPr lang="en-US" sz="1600">
              <a:ea typeface="+mn-lt"/>
              <a:cs typeface="+mn-lt"/>
            </a:endParaRPr>
          </a:p>
          <a:p>
            <a:pPr>
              <a:spcBef>
                <a:spcPts val="1000"/>
              </a:spcBef>
            </a:pPr>
            <a:r>
              <a:rPr lang="en-IN" sz="1600">
                <a:ea typeface="+mn-lt"/>
                <a:cs typeface="+mn-lt"/>
              </a:rPr>
              <a:t>      – i</a:t>
            </a:r>
            <a:r>
              <a:rPr lang="en-IN" sz="1600" baseline="-25000">
                <a:ea typeface="+mn-lt"/>
                <a:cs typeface="+mn-lt"/>
              </a:rPr>
              <a:t>1</a:t>
            </a:r>
            <a:r>
              <a:rPr lang="en-IN" sz="1600">
                <a:ea typeface="+mn-lt"/>
                <a:cs typeface="+mn-lt"/>
              </a:rPr>
              <a:t> – i</a:t>
            </a:r>
            <a:r>
              <a:rPr lang="en-IN" sz="1600" baseline="-25000">
                <a:ea typeface="+mn-lt"/>
                <a:cs typeface="+mn-lt"/>
              </a:rPr>
              <a:t>2</a:t>
            </a:r>
            <a:r>
              <a:rPr lang="en-IN" sz="1600">
                <a:ea typeface="+mn-lt"/>
                <a:cs typeface="+mn-lt"/>
              </a:rPr>
              <a:t> + 2i</a:t>
            </a:r>
            <a:r>
              <a:rPr lang="en-IN" sz="1600" baseline="-25000">
                <a:ea typeface="+mn-lt"/>
                <a:cs typeface="+mn-lt"/>
              </a:rPr>
              <a:t>3</a:t>
            </a:r>
            <a:r>
              <a:rPr lang="en-IN" sz="1600">
                <a:ea typeface="+mn-lt"/>
                <a:cs typeface="+mn-lt"/>
              </a:rPr>
              <a:t> =0                                              (3)</a:t>
            </a:r>
            <a:endParaRPr lang="en-US" sz="1600">
              <a:ea typeface="+mn-lt"/>
              <a:cs typeface="+mn-lt"/>
            </a:endParaRPr>
          </a:p>
          <a:p>
            <a:endParaRPr lang="en-US" sz="1600">
              <a:latin typeface="Verdana"/>
              <a:ea typeface="Verdana"/>
              <a:cs typeface="Calibri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159F65-2D7C-4287-8211-FDC981CF8247}"/>
              </a:ext>
            </a:extLst>
          </p:cNvPr>
          <p:cNvSpPr txBox="1"/>
          <p:nvPr/>
        </p:nvSpPr>
        <p:spPr>
          <a:xfrm>
            <a:off x="4724400" y="3200399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408687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4C115C3-4CB3-4B6E-8092-097D810DA9A4}"/>
              </a:ext>
            </a:extLst>
          </p:cNvPr>
          <p:cNvSpPr txBox="1"/>
          <p:nvPr/>
        </p:nvSpPr>
        <p:spPr>
          <a:xfrm>
            <a:off x="221673" y="93023"/>
            <a:ext cx="11491355" cy="65864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>
                <a:cs typeface="Calibri"/>
              </a:rPr>
              <a:t>Solve the equations 1,2</a:t>
            </a:r>
          </a:p>
          <a:p>
            <a:r>
              <a:rPr lang="en-US" sz="1600">
                <a:cs typeface="Calibri"/>
              </a:rPr>
              <a:t>                                </a:t>
            </a:r>
          </a:p>
          <a:p>
            <a:r>
              <a:rPr lang="en-US" sz="1600">
                <a:cs typeface="Calibri"/>
              </a:rPr>
              <a:t>                                                </a:t>
            </a:r>
            <a:r>
              <a:rPr lang="en-IN" sz="1600">
                <a:cs typeface="Calibri"/>
              </a:rPr>
              <a:t> 11i</a:t>
            </a:r>
            <a:r>
              <a:rPr lang="en-IN" sz="1600" baseline="-25000">
                <a:cs typeface="Calibri"/>
              </a:rPr>
              <a:t>1</a:t>
            </a:r>
            <a:r>
              <a:rPr lang="en-IN" sz="1600">
                <a:cs typeface="Calibri"/>
              </a:rPr>
              <a:t> – 5i</a:t>
            </a:r>
            <a:r>
              <a:rPr lang="en-IN" sz="1600" baseline="-25000">
                <a:cs typeface="Calibri"/>
              </a:rPr>
              <a:t>2</a:t>
            </a:r>
            <a:r>
              <a:rPr lang="en-IN" sz="1600">
                <a:cs typeface="Calibri"/>
              </a:rPr>
              <a:t> – 6i</a:t>
            </a:r>
            <a:r>
              <a:rPr lang="en-IN" sz="1600" baseline="-25000">
                <a:cs typeface="Calibri"/>
              </a:rPr>
              <a:t>3</a:t>
            </a:r>
            <a:r>
              <a:rPr lang="en-IN" sz="1600">
                <a:cs typeface="Calibri"/>
              </a:rPr>
              <a:t> = 12       (1)</a:t>
            </a:r>
          </a:p>
          <a:p>
            <a:r>
              <a:rPr lang="en-IN" sz="1600">
                <a:cs typeface="Calibri"/>
              </a:rPr>
              <a:t>                                (+)         – 11i</a:t>
            </a:r>
            <a:r>
              <a:rPr lang="en-IN" sz="1600" baseline="-25000">
                <a:cs typeface="Calibri"/>
              </a:rPr>
              <a:t>1</a:t>
            </a:r>
            <a:r>
              <a:rPr lang="en-IN" sz="1600" baseline="-25000">
                <a:ea typeface="+mn-lt"/>
                <a:cs typeface="+mn-lt"/>
              </a:rPr>
              <a:t> </a:t>
            </a:r>
            <a:r>
              <a:rPr lang="en-IN" sz="1600">
                <a:ea typeface="+mn-lt"/>
                <a:cs typeface="+mn-lt"/>
              </a:rPr>
              <a:t>– </a:t>
            </a:r>
            <a:r>
              <a:rPr lang="en-IN" sz="1600">
                <a:cs typeface="Calibri"/>
              </a:rPr>
              <a:t>11i</a:t>
            </a:r>
            <a:r>
              <a:rPr lang="en-IN" sz="1600" baseline="-25000">
                <a:cs typeface="Calibri"/>
              </a:rPr>
              <a:t>2</a:t>
            </a:r>
            <a:r>
              <a:rPr lang="en-IN" sz="1600">
                <a:cs typeface="Calibri"/>
              </a:rPr>
              <a:t> – 22i</a:t>
            </a:r>
            <a:r>
              <a:rPr lang="en-IN" sz="1600" baseline="-25000">
                <a:cs typeface="Calibri"/>
              </a:rPr>
              <a:t>3</a:t>
            </a:r>
            <a:r>
              <a:rPr lang="en-IN" sz="1600">
                <a:cs typeface="Calibri"/>
              </a:rPr>
              <a:t> = 0     (3)×11                        </a:t>
            </a:r>
          </a:p>
          <a:p>
            <a:r>
              <a:rPr lang="en-IN" sz="1600">
                <a:cs typeface="Calibri"/>
              </a:rPr>
              <a:t>                                                ------------------------------</a:t>
            </a:r>
          </a:p>
          <a:p>
            <a:r>
              <a:rPr lang="en-US" sz="1600">
                <a:cs typeface="Calibri"/>
              </a:rPr>
              <a:t>                                                    </a:t>
            </a:r>
            <a:r>
              <a:rPr lang="en-US" sz="1600">
                <a:ea typeface="+mn-lt"/>
                <a:cs typeface="+mn-lt"/>
              </a:rPr>
              <a:t>– </a:t>
            </a:r>
            <a:r>
              <a:rPr lang="en-US" sz="1600">
                <a:cs typeface="Calibri"/>
              </a:rPr>
              <a:t>16i</a:t>
            </a:r>
            <a:r>
              <a:rPr lang="en-US" sz="1600" baseline="-25000">
                <a:cs typeface="Calibri"/>
              </a:rPr>
              <a:t>2 </a:t>
            </a:r>
            <a:r>
              <a:rPr lang="en-US" sz="1600">
                <a:ea typeface="+mn-lt"/>
                <a:cs typeface="+mn-lt"/>
              </a:rPr>
              <a:t>– </a:t>
            </a:r>
            <a:r>
              <a:rPr lang="en-US" sz="1600">
                <a:cs typeface="Calibri"/>
              </a:rPr>
              <a:t>16i</a:t>
            </a:r>
            <a:r>
              <a:rPr lang="en-US" sz="1600" baseline="-25000">
                <a:cs typeface="Calibri"/>
              </a:rPr>
              <a:t>3</a:t>
            </a:r>
            <a:r>
              <a:rPr lang="en-US" sz="1600">
                <a:cs typeface="Calibri"/>
              </a:rPr>
              <a:t> = 12                                        </a:t>
            </a:r>
            <a:r>
              <a:rPr lang="en-IN" sz="1600">
                <a:ea typeface="+mn-lt"/>
                <a:cs typeface="+mn-lt"/>
              </a:rPr>
              <a:t> </a:t>
            </a:r>
            <a:r>
              <a:rPr lang="en-IN" sz="1600" b="1">
                <a:cs typeface="Calibri"/>
              </a:rPr>
              <a:t>– 4i</a:t>
            </a:r>
            <a:r>
              <a:rPr lang="en-IN" sz="1600" b="1" baseline="-25000">
                <a:cs typeface="Calibri"/>
              </a:rPr>
              <a:t>2</a:t>
            </a:r>
            <a:r>
              <a:rPr lang="en-IN" sz="1600" b="1">
                <a:cs typeface="Calibri"/>
              </a:rPr>
              <a:t> + 4i</a:t>
            </a:r>
            <a:r>
              <a:rPr lang="en-IN" sz="1600" b="1" baseline="-25000">
                <a:cs typeface="Calibri"/>
              </a:rPr>
              <a:t>3</a:t>
            </a:r>
            <a:r>
              <a:rPr lang="en-IN" sz="1600" b="1">
                <a:cs typeface="Calibri"/>
              </a:rPr>
              <a:t> = 3</a:t>
            </a:r>
            <a:r>
              <a:rPr lang="en-US" sz="1600" b="1">
                <a:cs typeface="Calibri"/>
              </a:rPr>
              <a:t>           (4)</a:t>
            </a:r>
          </a:p>
          <a:p>
            <a:r>
              <a:rPr lang="en-US" sz="1600">
                <a:cs typeface="Calibri"/>
              </a:rPr>
              <a:t>                                                ------------------------------ </a:t>
            </a:r>
            <a:r>
              <a:rPr lang="en-US" sz="1600" b="1">
                <a:cs typeface="Calibri"/>
              </a:rPr>
              <a:t> </a:t>
            </a:r>
            <a:endParaRPr lang="en-US" sz="1600" b="1">
              <a:ea typeface="+mn-lt"/>
              <a:cs typeface="+mn-lt"/>
            </a:endParaRPr>
          </a:p>
          <a:p>
            <a:r>
              <a:rPr lang="en-US" sz="1600">
                <a:ea typeface="+mn-lt"/>
                <a:cs typeface="+mn-lt"/>
              </a:rPr>
              <a:t>Solve the equations 3,2</a:t>
            </a:r>
          </a:p>
          <a:p>
            <a:endParaRPr lang="en-US" sz="1600">
              <a:cs typeface="Calibri"/>
            </a:endParaRPr>
          </a:p>
          <a:p>
            <a:r>
              <a:rPr lang="en-US" sz="1600">
                <a:cs typeface="Calibri"/>
              </a:rPr>
              <a:t>                                                  </a:t>
            </a:r>
            <a:r>
              <a:rPr lang="en-IN" sz="1600">
                <a:cs typeface="Calibri"/>
              </a:rPr>
              <a:t> – 5i</a:t>
            </a:r>
            <a:r>
              <a:rPr lang="en-IN" sz="1600" baseline="-25000">
                <a:cs typeface="Calibri"/>
              </a:rPr>
              <a:t>1</a:t>
            </a:r>
            <a:r>
              <a:rPr lang="en-IN" sz="1600">
                <a:cs typeface="Calibri"/>
              </a:rPr>
              <a:t> – 5i</a:t>
            </a:r>
            <a:r>
              <a:rPr lang="en-IN" sz="1600" baseline="-25000">
                <a:cs typeface="Calibri"/>
              </a:rPr>
              <a:t>2</a:t>
            </a:r>
            <a:r>
              <a:rPr lang="en-IN" sz="1600">
                <a:cs typeface="Calibri"/>
              </a:rPr>
              <a:t> + 10i</a:t>
            </a:r>
            <a:r>
              <a:rPr lang="en-IN" sz="1600" baseline="-25000">
                <a:cs typeface="Calibri"/>
              </a:rPr>
              <a:t>3</a:t>
            </a:r>
            <a:r>
              <a:rPr lang="en-IN" sz="1600">
                <a:cs typeface="Calibri"/>
              </a:rPr>
              <a:t> = 0     (3)</a:t>
            </a:r>
            <a:r>
              <a:rPr lang="en-IN" sz="1600">
                <a:ea typeface="+mn-lt"/>
                <a:cs typeface="+mn-lt"/>
              </a:rPr>
              <a:t>×5</a:t>
            </a:r>
          </a:p>
          <a:p>
            <a:r>
              <a:rPr lang="en-IN" sz="1600">
                <a:cs typeface="Calibri"/>
              </a:rPr>
              <a:t>                                 (–)             – 5i</a:t>
            </a:r>
            <a:r>
              <a:rPr lang="en-IN" sz="1600" baseline="-25000">
                <a:cs typeface="Calibri"/>
              </a:rPr>
              <a:t>1</a:t>
            </a:r>
            <a:r>
              <a:rPr lang="en-IN" sz="1600">
                <a:cs typeface="Calibri"/>
              </a:rPr>
              <a:t> + 19i</a:t>
            </a:r>
            <a:r>
              <a:rPr lang="en-IN" sz="1600" baseline="-25000">
                <a:cs typeface="Calibri"/>
              </a:rPr>
              <a:t>2</a:t>
            </a:r>
            <a:r>
              <a:rPr lang="en-IN" sz="1600">
                <a:cs typeface="Calibri"/>
              </a:rPr>
              <a:t> – 2i</a:t>
            </a:r>
            <a:r>
              <a:rPr lang="en-IN" sz="1600" baseline="-25000">
                <a:cs typeface="Calibri"/>
              </a:rPr>
              <a:t>3 </a:t>
            </a:r>
            <a:r>
              <a:rPr lang="en-IN" sz="1600">
                <a:cs typeface="Calibri"/>
              </a:rPr>
              <a:t>= 0     (2)</a:t>
            </a:r>
          </a:p>
          <a:p>
            <a:r>
              <a:rPr lang="en-IN" sz="1600">
                <a:cs typeface="Calibri"/>
              </a:rPr>
              <a:t>                                                 ------------------------------</a:t>
            </a:r>
          </a:p>
          <a:p>
            <a:r>
              <a:rPr lang="en-IN" sz="1600">
                <a:cs typeface="Calibri"/>
              </a:rPr>
              <a:t>                                                      </a:t>
            </a:r>
            <a:r>
              <a:rPr lang="en-IN" sz="1600">
                <a:ea typeface="+mn-lt"/>
                <a:cs typeface="+mn-lt"/>
              </a:rPr>
              <a:t>–</a:t>
            </a:r>
            <a:r>
              <a:rPr lang="en-IN" sz="1600">
                <a:cs typeface="Calibri"/>
              </a:rPr>
              <a:t> 24i</a:t>
            </a:r>
            <a:r>
              <a:rPr lang="en-IN" sz="1600" baseline="-25000">
                <a:cs typeface="Calibri"/>
              </a:rPr>
              <a:t>2</a:t>
            </a:r>
            <a:r>
              <a:rPr lang="en-IN" sz="1600">
                <a:cs typeface="Calibri"/>
              </a:rPr>
              <a:t> + 12i</a:t>
            </a:r>
            <a:r>
              <a:rPr lang="en-IN" sz="1600" baseline="-25000">
                <a:cs typeface="Calibri"/>
              </a:rPr>
              <a:t>3</a:t>
            </a:r>
            <a:r>
              <a:rPr lang="en-IN" sz="1600">
                <a:cs typeface="Calibri"/>
              </a:rPr>
              <a:t> = 0                                         </a:t>
            </a:r>
            <a:r>
              <a:rPr lang="en-IN" sz="1600" b="1">
                <a:ea typeface="+mn-lt"/>
                <a:cs typeface="+mn-lt"/>
              </a:rPr>
              <a:t>– 2i</a:t>
            </a:r>
            <a:r>
              <a:rPr lang="en-IN" sz="1600" b="1" baseline="-25000">
                <a:ea typeface="+mn-lt"/>
                <a:cs typeface="+mn-lt"/>
              </a:rPr>
              <a:t>2</a:t>
            </a:r>
            <a:r>
              <a:rPr lang="en-IN" sz="1600" b="1">
                <a:ea typeface="+mn-lt"/>
                <a:cs typeface="+mn-lt"/>
              </a:rPr>
              <a:t> + i</a:t>
            </a:r>
            <a:r>
              <a:rPr lang="en-IN" sz="1600" b="1" baseline="-25000">
                <a:ea typeface="+mn-lt"/>
                <a:cs typeface="+mn-lt"/>
              </a:rPr>
              <a:t>3 </a:t>
            </a:r>
            <a:r>
              <a:rPr lang="en-IN" sz="1600" b="1">
                <a:ea typeface="+mn-lt"/>
                <a:cs typeface="+mn-lt"/>
              </a:rPr>
              <a:t>= 0          (5)</a:t>
            </a:r>
          </a:p>
          <a:p>
            <a:r>
              <a:rPr lang="en-IN" sz="1600">
                <a:cs typeface="Calibri"/>
              </a:rPr>
              <a:t>                                                 ------------------------------</a:t>
            </a:r>
          </a:p>
          <a:p>
            <a:r>
              <a:rPr lang="en-US" sz="1600">
                <a:cs typeface="Calibri"/>
              </a:rPr>
              <a:t>Solve the equations 4,5</a:t>
            </a:r>
          </a:p>
          <a:p>
            <a:endParaRPr lang="en-US" sz="1600">
              <a:cs typeface="Calibri"/>
            </a:endParaRPr>
          </a:p>
          <a:p>
            <a:r>
              <a:rPr lang="en-US" sz="1600">
                <a:cs typeface="Calibri"/>
              </a:rPr>
              <a:t>                                                 </a:t>
            </a:r>
            <a:r>
              <a:rPr lang="en-IN" sz="1600">
                <a:ea typeface="+mn-lt"/>
                <a:cs typeface="+mn-lt"/>
              </a:rPr>
              <a:t> </a:t>
            </a:r>
            <a:r>
              <a:rPr lang="en-IN" sz="1600">
                <a:cs typeface="Calibri"/>
              </a:rPr>
              <a:t>– 8i</a:t>
            </a:r>
            <a:r>
              <a:rPr lang="en-IN" sz="1600" baseline="-25000">
                <a:cs typeface="Calibri"/>
              </a:rPr>
              <a:t>2 </a:t>
            </a:r>
            <a:r>
              <a:rPr lang="en-IN" sz="1600">
                <a:cs typeface="Calibri"/>
              </a:rPr>
              <a:t>+ 4i</a:t>
            </a:r>
            <a:r>
              <a:rPr lang="en-IN" sz="1600" baseline="-25000">
                <a:cs typeface="Calibri"/>
              </a:rPr>
              <a:t>3</a:t>
            </a:r>
            <a:r>
              <a:rPr lang="en-IN" sz="1600">
                <a:cs typeface="Calibri"/>
              </a:rPr>
              <a:t> = 0      (5)×4</a:t>
            </a:r>
          </a:p>
          <a:p>
            <a:r>
              <a:rPr lang="en-IN" sz="1600">
                <a:cs typeface="Calibri"/>
              </a:rPr>
              <a:t>                                  (</a:t>
            </a:r>
            <a:r>
              <a:rPr lang="en-IN" sz="1600">
                <a:ea typeface="+mn-lt"/>
                <a:cs typeface="+mn-lt"/>
              </a:rPr>
              <a:t>–)</a:t>
            </a:r>
            <a:r>
              <a:rPr lang="en-IN" sz="1600">
                <a:cs typeface="Calibri"/>
              </a:rPr>
              <a:t>           </a:t>
            </a:r>
            <a:r>
              <a:rPr lang="en-IN" sz="1600">
                <a:ea typeface="+mn-lt"/>
                <a:cs typeface="+mn-lt"/>
              </a:rPr>
              <a:t>– 4i</a:t>
            </a:r>
            <a:r>
              <a:rPr lang="en-IN" sz="1600" baseline="-25000">
                <a:ea typeface="+mn-lt"/>
                <a:cs typeface="+mn-lt"/>
              </a:rPr>
              <a:t>2 </a:t>
            </a:r>
            <a:r>
              <a:rPr lang="en-IN" sz="1600">
                <a:ea typeface="+mn-lt"/>
                <a:cs typeface="+mn-lt"/>
              </a:rPr>
              <a:t>+ 4i</a:t>
            </a:r>
            <a:r>
              <a:rPr lang="en-IN" sz="1600" baseline="-25000">
                <a:ea typeface="+mn-lt"/>
                <a:cs typeface="+mn-lt"/>
              </a:rPr>
              <a:t>3</a:t>
            </a:r>
            <a:r>
              <a:rPr lang="en-IN" sz="1600">
                <a:ea typeface="+mn-lt"/>
                <a:cs typeface="+mn-lt"/>
              </a:rPr>
              <a:t> = 3      (4)</a:t>
            </a:r>
          </a:p>
          <a:p>
            <a:r>
              <a:rPr lang="en-IN" sz="1600">
                <a:cs typeface="Calibri"/>
              </a:rPr>
              <a:t>                                                 ---------------------</a:t>
            </a:r>
          </a:p>
          <a:p>
            <a:r>
              <a:rPr lang="en-IN" sz="1600">
                <a:cs typeface="Calibri"/>
              </a:rPr>
              <a:t>                                                     – 4i</a:t>
            </a:r>
            <a:r>
              <a:rPr lang="en-IN" sz="1600" baseline="-25000">
                <a:cs typeface="Calibri"/>
              </a:rPr>
              <a:t>2 </a:t>
            </a:r>
            <a:r>
              <a:rPr lang="en-IN" sz="1600">
                <a:cs typeface="Calibri"/>
              </a:rPr>
              <a:t>= – 3    </a:t>
            </a:r>
            <a:r>
              <a:rPr lang="en-IN" sz="1600" b="1">
                <a:cs typeface="Calibri"/>
              </a:rPr>
              <a:t>                  </a:t>
            </a:r>
            <a:r>
              <a:rPr lang="en-IN" b="1">
                <a:cs typeface="Calibri"/>
              </a:rPr>
              <a:t>i</a:t>
            </a:r>
            <a:r>
              <a:rPr lang="en-IN" b="1" baseline="-25000">
                <a:cs typeface="Calibri"/>
              </a:rPr>
              <a:t>2</a:t>
            </a:r>
            <a:r>
              <a:rPr lang="en-IN" b="1">
                <a:cs typeface="Calibri"/>
              </a:rPr>
              <a:t> = ¾ = 0.75 A</a:t>
            </a:r>
          </a:p>
          <a:p>
            <a:r>
              <a:rPr lang="en-IN" sz="1600" b="1">
                <a:cs typeface="Calibri"/>
              </a:rPr>
              <a:t>                                              </a:t>
            </a:r>
            <a:r>
              <a:rPr lang="en-IN" sz="1600">
                <a:cs typeface="Calibri"/>
              </a:rPr>
              <a:t>   ---------------------</a:t>
            </a:r>
            <a:r>
              <a:rPr lang="en-IN" sz="1600" b="1">
                <a:cs typeface="Calibri"/>
              </a:rPr>
              <a:t>  </a:t>
            </a:r>
          </a:p>
          <a:p>
            <a:endParaRPr lang="en-IN" sz="1600" b="1">
              <a:cs typeface="Calibri"/>
            </a:endParaRPr>
          </a:p>
          <a:p>
            <a:r>
              <a:rPr lang="en-IN" sz="1600">
                <a:cs typeface="Calibri"/>
              </a:rPr>
              <a:t>                                       From (5)               </a:t>
            </a:r>
            <a:r>
              <a:rPr lang="en-IN" sz="1600">
                <a:ea typeface="+mn-lt"/>
                <a:cs typeface="+mn-lt"/>
              </a:rPr>
              <a:t> </a:t>
            </a:r>
            <a:r>
              <a:rPr lang="en-IN" sz="1600">
                <a:cs typeface="Calibri"/>
              </a:rPr>
              <a:t>– 2(0.75) + i</a:t>
            </a:r>
            <a:r>
              <a:rPr lang="en-IN" sz="1600" baseline="-25000">
                <a:cs typeface="Calibri"/>
              </a:rPr>
              <a:t>3</a:t>
            </a:r>
            <a:r>
              <a:rPr lang="en-IN" sz="1600">
                <a:cs typeface="Calibri"/>
              </a:rPr>
              <a:t> = 0</a:t>
            </a:r>
            <a:r>
              <a:rPr lang="en-IN" sz="1600" b="1">
                <a:cs typeface="Calibri"/>
              </a:rPr>
              <a:t>           </a:t>
            </a:r>
            <a:r>
              <a:rPr lang="en-IN" b="1">
                <a:cs typeface="Calibri"/>
              </a:rPr>
              <a:t>i</a:t>
            </a:r>
            <a:r>
              <a:rPr lang="en-IN" b="1" baseline="-25000">
                <a:cs typeface="Calibri"/>
              </a:rPr>
              <a:t>3</a:t>
            </a:r>
            <a:r>
              <a:rPr lang="en-IN" b="1">
                <a:cs typeface="Calibri"/>
              </a:rPr>
              <a:t> = 1.5 A</a:t>
            </a:r>
          </a:p>
          <a:p>
            <a:endParaRPr lang="en-IN" sz="1600" b="1">
              <a:cs typeface="Calibri"/>
            </a:endParaRPr>
          </a:p>
          <a:p>
            <a:r>
              <a:rPr lang="en-IN" sz="1600">
                <a:cs typeface="Calibri"/>
              </a:rPr>
              <a:t>                                       From (3)                – i</a:t>
            </a:r>
            <a:r>
              <a:rPr lang="en-IN" sz="1600" baseline="-25000">
                <a:cs typeface="Calibri"/>
              </a:rPr>
              <a:t>1</a:t>
            </a:r>
            <a:r>
              <a:rPr lang="en-IN" sz="1600">
                <a:cs typeface="Calibri"/>
              </a:rPr>
              <a:t> – 0.75 + 2(1.5) = 0          </a:t>
            </a:r>
            <a:r>
              <a:rPr lang="en-IN">
                <a:cs typeface="Calibri"/>
              </a:rPr>
              <a:t> </a:t>
            </a:r>
            <a:r>
              <a:rPr lang="en-IN" b="1">
                <a:cs typeface="Calibri"/>
              </a:rPr>
              <a:t>i</a:t>
            </a:r>
            <a:r>
              <a:rPr lang="en-IN" b="1" baseline="-25000">
                <a:cs typeface="Calibri"/>
              </a:rPr>
              <a:t>1</a:t>
            </a:r>
            <a:r>
              <a:rPr lang="en-IN" b="1">
                <a:cs typeface="Calibri"/>
              </a:rPr>
              <a:t> = 2.25 A</a:t>
            </a:r>
          </a:p>
          <a:p>
            <a:endParaRPr lang="en-IN" sz="1600" b="1">
              <a:cs typeface="Calibri"/>
            </a:endParaRPr>
          </a:p>
        </p:txBody>
      </p:sp>
      <p:pic>
        <p:nvPicPr>
          <p:cNvPr id="3" name="Graphic 3" descr="Arrow Right outline">
            <a:extLst>
              <a:ext uri="{FF2B5EF4-FFF2-40B4-BE49-F238E27FC236}">
                <a16:creationId xmlns:a16="http://schemas.microsoft.com/office/drawing/2014/main" id="{D658B278-ACAA-4CE5-B441-0340D7F71D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93528" y="1299358"/>
            <a:ext cx="419595" cy="409699"/>
          </a:xfrm>
          <a:prstGeom prst="rect">
            <a:avLst/>
          </a:prstGeom>
        </p:spPr>
      </p:pic>
      <p:pic>
        <p:nvPicPr>
          <p:cNvPr id="5" name="Graphic 3" descr="Arrow Right outline">
            <a:extLst>
              <a:ext uri="{FF2B5EF4-FFF2-40B4-BE49-F238E27FC236}">
                <a16:creationId xmlns:a16="http://schemas.microsoft.com/office/drawing/2014/main" id="{571D009B-8658-434A-A8D3-DC4E879C8B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25292" y="3070759"/>
            <a:ext cx="419595" cy="409699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16FEBB97-7EEA-4358-81BD-E345DBCD8B19}"/>
              </a:ext>
            </a:extLst>
          </p:cNvPr>
          <p:cNvSpPr/>
          <p:nvPr/>
        </p:nvSpPr>
        <p:spPr>
          <a:xfrm>
            <a:off x="4987671" y="5773895"/>
            <a:ext cx="316676" cy="128651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B56C77E6-F8F6-45C9-91F9-FE392344B965}"/>
              </a:ext>
            </a:extLst>
          </p:cNvPr>
          <p:cNvSpPr/>
          <p:nvPr/>
        </p:nvSpPr>
        <p:spPr>
          <a:xfrm>
            <a:off x="5423099" y="6308284"/>
            <a:ext cx="316676" cy="128651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EBA37BFE-5A2E-46DA-A80C-27882B8F1255}"/>
              </a:ext>
            </a:extLst>
          </p:cNvPr>
          <p:cNvSpPr/>
          <p:nvPr/>
        </p:nvSpPr>
        <p:spPr>
          <a:xfrm>
            <a:off x="3711073" y="5011894"/>
            <a:ext cx="702624" cy="128651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4604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4D22F7C-AFC9-4F62-A97C-A7910ECBF071}"/>
              </a:ext>
            </a:extLst>
          </p:cNvPr>
          <p:cNvSpPr txBox="1"/>
          <p:nvPr/>
        </p:nvSpPr>
        <p:spPr>
          <a:xfrm>
            <a:off x="558140" y="281048"/>
            <a:ext cx="7166758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>
                <a:cs typeface="Calibri"/>
              </a:rPr>
              <a:t>Therefore,</a:t>
            </a:r>
            <a:r>
              <a:rPr lang="en-US">
                <a:cs typeface="Calibri"/>
              </a:rPr>
              <a:t>  </a:t>
            </a:r>
          </a:p>
          <a:p>
            <a:r>
              <a:rPr lang="en-US">
                <a:cs typeface="Calibri"/>
              </a:rPr>
              <a:t>                     </a:t>
            </a:r>
            <a:r>
              <a:rPr lang="en-US" b="1">
                <a:cs typeface="Calibri"/>
              </a:rPr>
              <a:t> i</a:t>
            </a:r>
            <a:r>
              <a:rPr lang="en-US" b="1" baseline="-25000">
                <a:cs typeface="Calibri"/>
              </a:rPr>
              <a:t>1</a:t>
            </a:r>
            <a:r>
              <a:rPr lang="en-US" b="1">
                <a:cs typeface="Calibri"/>
              </a:rPr>
              <a:t>=2.25 A, i</a:t>
            </a:r>
            <a:r>
              <a:rPr lang="en-US" b="1" baseline="-25000">
                <a:cs typeface="Calibri"/>
              </a:rPr>
              <a:t>2</a:t>
            </a:r>
            <a:r>
              <a:rPr lang="en-US" b="1">
                <a:cs typeface="Calibri"/>
              </a:rPr>
              <a:t> = 0.75 A, i</a:t>
            </a:r>
            <a:r>
              <a:rPr lang="en-US" b="1" baseline="-25000">
                <a:cs typeface="Calibri"/>
              </a:rPr>
              <a:t>3</a:t>
            </a:r>
            <a:r>
              <a:rPr lang="en-US" b="1">
                <a:cs typeface="Calibri"/>
              </a:rPr>
              <a:t> = 1.5 A, i</a:t>
            </a:r>
            <a:r>
              <a:rPr lang="en-US" b="1" baseline="-25000">
                <a:cs typeface="Calibri"/>
              </a:rPr>
              <a:t>0</a:t>
            </a:r>
            <a:r>
              <a:rPr lang="en-US" b="1">
                <a:cs typeface="Calibri"/>
              </a:rPr>
              <a:t> = (i</a:t>
            </a:r>
            <a:r>
              <a:rPr lang="en-US" b="1" baseline="-25000">
                <a:cs typeface="Calibri"/>
              </a:rPr>
              <a:t>1</a:t>
            </a:r>
            <a:r>
              <a:rPr lang="en-US" b="1">
                <a:cs typeface="Calibri"/>
              </a:rPr>
              <a:t> - i</a:t>
            </a:r>
            <a:r>
              <a:rPr lang="en-US" b="1" baseline="-25000">
                <a:cs typeface="Calibri"/>
              </a:rPr>
              <a:t>2</a:t>
            </a:r>
            <a:r>
              <a:rPr lang="en-US" b="1">
                <a:cs typeface="Calibri"/>
              </a:rPr>
              <a:t>) = 1.5 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F9B3A6-807C-4266-88B9-8914C43B4AB5}"/>
              </a:ext>
            </a:extLst>
          </p:cNvPr>
          <p:cNvSpPr txBox="1"/>
          <p:nvPr/>
        </p:nvSpPr>
        <p:spPr>
          <a:xfrm>
            <a:off x="558140" y="1161801"/>
            <a:ext cx="8057407" cy="144655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>
                <a:cs typeface="Calibri"/>
              </a:rPr>
              <a:t> Now let's get into </a:t>
            </a:r>
            <a:r>
              <a:rPr lang="en-US" b="1">
                <a:cs typeface="Calibri"/>
              </a:rPr>
              <a:t>ELIMINATION OF MATRIX,</a:t>
            </a:r>
          </a:p>
          <a:p>
            <a:endParaRPr lang="en-US" sz="1600">
              <a:cs typeface="Calibri"/>
            </a:endParaRPr>
          </a:p>
          <a:p>
            <a:r>
              <a:rPr lang="en-US" sz="1600">
                <a:cs typeface="Calibri"/>
              </a:rPr>
              <a:t>  Consider those linear equations,           </a:t>
            </a:r>
            <a:r>
              <a:rPr lang="en-US" b="1">
                <a:cs typeface="Calibri"/>
              </a:rPr>
              <a:t>          </a:t>
            </a:r>
            <a:r>
              <a:rPr lang="en-IN" b="1">
                <a:cs typeface="Calibri"/>
              </a:rPr>
              <a:t>11i</a:t>
            </a:r>
            <a:r>
              <a:rPr lang="en-IN" b="1" baseline="-25000">
                <a:cs typeface="Calibri"/>
              </a:rPr>
              <a:t>1</a:t>
            </a:r>
            <a:r>
              <a:rPr lang="en-IN" b="1">
                <a:cs typeface="Calibri"/>
              </a:rPr>
              <a:t> – 5i</a:t>
            </a:r>
            <a:r>
              <a:rPr lang="en-IN" b="1" baseline="-25000">
                <a:cs typeface="Calibri"/>
              </a:rPr>
              <a:t>2</a:t>
            </a:r>
            <a:r>
              <a:rPr lang="en-IN" b="1">
                <a:cs typeface="Calibri"/>
              </a:rPr>
              <a:t> – 6i</a:t>
            </a:r>
            <a:r>
              <a:rPr lang="en-IN" b="1" baseline="-25000">
                <a:cs typeface="Calibri"/>
              </a:rPr>
              <a:t>3</a:t>
            </a:r>
            <a:r>
              <a:rPr lang="en-IN" b="1">
                <a:cs typeface="Calibri"/>
              </a:rPr>
              <a:t> = 12        (1)</a:t>
            </a:r>
          </a:p>
          <a:p>
            <a:r>
              <a:rPr lang="en-IN" b="1">
                <a:cs typeface="Calibri"/>
              </a:rPr>
              <a:t>                                                                      – 5i</a:t>
            </a:r>
            <a:r>
              <a:rPr lang="en-IN" b="1" baseline="-25000">
                <a:cs typeface="Calibri"/>
              </a:rPr>
              <a:t>1</a:t>
            </a:r>
            <a:r>
              <a:rPr lang="en-IN" b="1">
                <a:cs typeface="Calibri"/>
              </a:rPr>
              <a:t>+ 19 i</a:t>
            </a:r>
            <a:r>
              <a:rPr lang="en-IN" b="1" baseline="-25000">
                <a:cs typeface="Calibri"/>
              </a:rPr>
              <a:t>2</a:t>
            </a:r>
            <a:r>
              <a:rPr lang="en-IN" b="1">
                <a:cs typeface="Calibri"/>
              </a:rPr>
              <a:t> – 2i</a:t>
            </a:r>
            <a:r>
              <a:rPr lang="en-IN" b="1" baseline="-25000">
                <a:cs typeface="Calibri"/>
              </a:rPr>
              <a:t>3</a:t>
            </a:r>
            <a:r>
              <a:rPr lang="en-IN" b="1">
                <a:cs typeface="Calibri"/>
              </a:rPr>
              <a:t> = 0         (2)</a:t>
            </a:r>
          </a:p>
          <a:p>
            <a:r>
              <a:rPr lang="en-IN" b="1">
                <a:cs typeface="Calibri"/>
              </a:rPr>
              <a:t>                                                                             – i</a:t>
            </a:r>
            <a:r>
              <a:rPr lang="en-IN" b="1" baseline="-25000">
                <a:cs typeface="Calibri"/>
              </a:rPr>
              <a:t>1</a:t>
            </a:r>
            <a:r>
              <a:rPr lang="en-IN" b="1">
                <a:cs typeface="Calibri"/>
              </a:rPr>
              <a:t> – i</a:t>
            </a:r>
            <a:r>
              <a:rPr lang="en-IN" b="1" baseline="-25000">
                <a:cs typeface="Calibri"/>
              </a:rPr>
              <a:t>2</a:t>
            </a:r>
            <a:r>
              <a:rPr lang="en-IN" b="1">
                <a:cs typeface="Calibri"/>
              </a:rPr>
              <a:t> + 2i</a:t>
            </a:r>
            <a:r>
              <a:rPr lang="en-IN" b="1" baseline="-25000">
                <a:cs typeface="Calibri"/>
              </a:rPr>
              <a:t>3</a:t>
            </a:r>
            <a:r>
              <a:rPr lang="en-IN" b="1">
                <a:cs typeface="Calibri"/>
              </a:rPr>
              <a:t> = 0         (3)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B0222B-FE12-4F02-AFB8-414C019DDFF7}"/>
              </a:ext>
            </a:extLst>
          </p:cNvPr>
          <p:cNvSpPr txBox="1"/>
          <p:nvPr/>
        </p:nvSpPr>
        <p:spPr>
          <a:xfrm>
            <a:off x="657101" y="2646217"/>
            <a:ext cx="3564576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>
                <a:cs typeface="Calibri"/>
              </a:rPr>
              <a:t>Here the augmented matrix is</a:t>
            </a:r>
          </a:p>
        </p:txBody>
      </p:sp>
      <p:pic>
        <p:nvPicPr>
          <p:cNvPr id="6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031A656B-9ADC-4F06-BD61-03272C73F4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067" t="49123" r="36782" b="42105"/>
          <a:stretch/>
        </p:blipFill>
        <p:spPr>
          <a:xfrm>
            <a:off x="785750" y="3172072"/>
            <a:ext cx="2177386" cy="1019236"/>
          </a:xfrm>
          <a:prstGeom prst="rect">
            <a:avLst/>
          </a:prstGeom>
        </p:spPr>
      </p:pic>
      <p:pic>
        <p:nvPicPr>
          <p:cNvPr id="8" name="Picture 8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EF79615-F8E5-48B4-9F1D-B432D17C5B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529" t="78118" r="38684" b="11059"/>
          <a:stretch/>
        </p:blipFill>
        <p:spPr>
          <a:xfrm>
            <a:off x="3600432" y="3172074"/>
            <a:ext cx="2183091" cy="101922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73D07ED-AECB-4C2E-A76B-AFD29740A17D}"/>
              </a:ext>
            </a:extLst>
          </p:cNvPr>
          <p:cNvSpPr txBox="1"/>
          <p:nvPr/>
        </p:nvSpPr>
        <p:spPr>
          <a:xfrm>
            <a:off x="3729223" y="4194339"/>
            <a:ext cx="2020784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b="1">
                <a:cs typeface="Calibri"/>
              </a:rPr>
              <a:t>R1      R3 and R1= - R1</a:t>
            </a:r>
          </a:p>
        </p:txBody>
      </p:sp>
      <p:sp>
        <p:nvSpPr>
          <p:cNvPr id="10" name="Arrow: Left-Right 9">
            <a:extLst>
              <a:ext uri="{FF2B5EF4-FFF2-40B4-BE49-F238E27FC236}">
                <a16:creationId xmlns:a16="http://schemas.microsoft.com/office/drawing/2014/main" id="{BEF12024-4BBF-4F9A-9142-952702040100}"/>
              </a:ext>
            </a:extLst>
          </p:cNvPr>
          <p:cNvSpPr/>
          <p:nvPr/>
        </p:nvSpPr>
        <p:spPr>
          <a:xfrm>
            <a:off x="4051751" y="4303706"/>
            <a:ext cx="257300" cy="108859"/>
          </a:xfrm>
          <a:prstGeom prst="left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2" descr="Graphical user interface, application, table&#10;&#10;Description automatically generated">
            <a:extLst>
              <a:ext uri="{FF2B5EF4-FFF2-40B4-BE49-F238E27FC236}">
                <a16:creationId xmlns:a16="http://schemas.microsoft.com/office/drawing/2014/main" id="{E643B6DC-EAEE-41D5-9CAF-1788DC2875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939" t="30760" r="37129" b="59298"/>
          <a:stretch/>
        </p:blipFill>
        <p:spPr>
          <a:xfrm>
            <a:off x="6446322" y="3168372"/>
            <a:ext cx="2178011" cy="101902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84A0D00-C8D8-4513-9E13-7267406D2983}"/>
              </a:ext>
            </a:extLst>
          </p:cNvPr>
          <p:cNvSpPr txBox="1"/>
          <p:nvPr/>
        </p:nvSpPr>
        <p:spPr>
          <a:xfrm>
            <a:off x="6894740" y="4193101"/>
            <a:ext cx="1407226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b="1">
                <a:cs typeface="Calibri"/>
              </a:rPr>
              <a:t>R2 = R2 + 5R1</a:t>
            </a:r>
          </a:p>
        </p:txBody>
      </p:sp>
      <p:pic>
        <p:nvPicPr>
          <p:cNvPr id="14" name="Picture 14" descr="Graphical user interface, application, table&#10;&#10;Description automatically generated">
            <a:extLst>
              <a:ext uri="{FF2B5EF4-FFF2-40B4-BE49-F238E27FC236}">
                <a16:creationId xmlns:a16="http://schemas.microsoft.com/office/drawing/2014/main" id="{3BF3BF6F-F2F7-4FD1-B70A-E7062E8BF1B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905" t="43843" r="37226" b="45522"/>
          <a:stretch/>
        </p:blipFill>
        <p:spPr>
          <a:xfrm>
            <a:off x="9296401" y="3172072"/>
            <a:ext cx="2108154" cy="101923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AF1A0B7-4EAD-45F4-B5DA-431894A1393A}"/>
              </a:ext>
            </a:extLst>
          </p:cNvPr>
          <p:cNvSpPr txBox="1"/>
          <p:nvPr/>
        </p:nvSpPr>
        <p:spPr>
          <a:xfrm>
            <a:off x="9571017" y="4187535"/>
            <a:ext cx="274320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b="1" dirty="0">
                <a:cs typeface="Calibri"/>
              </a:rPr>
              <a:t>R3 = R3 – 11 R1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E55AA455-C22F-4FFD-A057-AE738721A54B}"/>
              </a:ext>
            </a:extLst>
          </p:cNvPr>
          <p:cNvSpPr/>
          <p:nvPr/>
        </p:nvSpPr>
        <p:spPr>
          <a:xfrm>
            <a:off x="3045562" y="3505215"/>
            <a:ext cx="494805" cy="346364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228292E3-ECA6-496C-851B-796AFDF85D64}"/>
              </a:ext>
            </a:extLst>
          </p:cNvPr>
          <p:cNvSpPr/>
          <p:nvPr/>
        </p:nvSpPr>
        <p:spPr>
          <a:xfrm>
            <a:off x="5885743" y="3505215"/>
            <a:ext cx="494805" cy="346364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8B339439-DDB9-4B8F-8C93-2A21AA426F57}"/>
              </a:ext>
            </a:extLst>
          </p:cNvPr>
          <p:cNvSpPr/>
          <p:nvPr/>
        </p:nvSpPr>
        <p:spPr>
          <a:xfrm>
            <a:off x="8735820" y="3505215"/>
            <a:ext cx="494805" cy="346364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CCE8A6F0-7FFE-4D84-8298-A3CA1B5B89FC}"/>
              </a:ext>
            </a:extLst>
          </p:cNvPr>
          <p:cNvSpPr/>
          <p:nvPr/>
        </p:nvSpPr>
        <p:spPr>
          <a:xfrm rot="5400000">
            <a:off x="10071793" y="4653163"/>
            <a:ext cx="494805" cy="346364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20" descr="Graphical user interface, application, table&#10;&#10;Description automatically generated">
            <a:extLst>
              <a:ext uri="{FF2B5EF4-FFF2-40B4-BE49-F238E27FC236}">
                <a16:creationId xmlns:a16="http://schemas.microsoft.com/office/drawing/2014/main" id="{A35EE57B-8F57-4149-A5A4-8F09ABC0F6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491" t="60879" r="37592" b="28095"/>
          <a:stretch/>
        </p:blipFill>
        <p:spPr>
          <a:xfrm>
            <a:off x="9326089" y="5131502"/>
            <a:ext cx="2088317" cy="108023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4CD09C6-5AC1-4B2D-9103-2BBEF39C47A9}"/>
              </a:ext>
            </a:extLst>
          </p:cNvPr>
          <p:cNvSpPr txBox="1"/>
          <p:nvPr/>
        </p:nvSpPr>
        <p:spPr>
          <a:xfrm>
            <a:off x="9233313" y="6274378"/>
            <a:ext cx="274320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b="1">
                <a:cs typeface="Calibri"/>
              </a:rPr>
              <a:t>R2 = R2/6 and R3 = R3/4</a:t>
            </a:r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BA3CCBB0-DE34-4BA8-843A-3C9C12DDD5E7}"/>
              </a:ext>
            </a:extLst>
          </p:cNvPr>
          <p:cNvSpPr/>
          <p:nvPr/>
        </p:nvSpPr>
        <p:spPr>
          <a:xfrm rot="10800000">
            <a:off x="8735818" y="5494331"/>
            <a:ext cx="494805" cy="346364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3" descr="Graphical user interface, application, table&#10;&#10;Description automatically generated">
            <a:extLst>
              <a:ext uri="{FF2B5EF4-FFF2-40B4-BE49-F238E27FC236}">
                <a16:creationId xmlns:a16="http://schemas.microsoft.com/office/drawing/2014/main" id="{BC90D759-A234-470B-9599-1C11D2AEA4C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530" t="73707" r="38030" b="15833"/>
          <a:stretch/>
        </p:blipFill>
        <p:spPr>
          <a:xfrm>
            <a:off x="6485909" y="5127997"/>
            <a:ext cx="2177380" cy="107303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CDBD3364-7D84-49E8-94AF-8BFAD4492A97}"/>
              </a:ext>
            </a:extLst>
          </p:cNvPr>
          <p:cNvSpPr txBox="1"/>
          <p:nvPr/>
        </p:nvSpPr>
        <p:spPr>
          <a:xfrm>
            <a:off x="6921954" y="6268812"/>
            <a:ext cx="274320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b="1">
                <a:cs typeface="Calibri"/>
              </a:rPr>
              <a:t>R3 = R3 + R2</a:t>
            </a:r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17F83BF1-8FFD-4D31-B79F-7757E47A8ABB}"/>
              </a:ext>
            </a:extLst>
          </p:cNvPr>
          <p:cNvSpPr/>
          <p:nvPr/>
        </p:nvSpPr>
        <p:spPr>
          <a:xfrm rot="10800000">
            <a:off x="5885740" y="5494331"/>
            <a:ext cx="494805" cy="346364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DCC2215-B01D-4CBC-9D76-CBCF1E0AF84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7522" t="27765" r="29056" b="62077"/>
          <a:stretch/>
        </p:blipFill>
        <p:spPr>
          <a:xfrm>
            <a:off x="3596244" y="5131503"/>
            <a:ext cx="2139464" cy="1078604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FC38AC24-18DA-47C2-810D-404614F0CCB8}"/>
              </a:ext>
            </a:extLst>
          </p:cNvPr>
          <p:cNvSpPr txBox="1"/>
          <p:nvPr/>
        </p:nvSpPr>
        <p:spPr>
          <a:xfrm>
            <a:off x="3917868" y="6243452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D3DC3C-BF03-465D-914E-FF76FD1153B8}"/>
              </a:ext>
            </a:extLst>
          </p:cNvPr>
          <p:cNvSpPr txBox="1"/>
          <p:nvPr/>
        </p:nvSpPr>
        <p:spPr>
          <a:xfrm>
            <a:off x="3596244" y="6278087"/>
            <a:ext cx="274320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b="1">
                <a:cs typeface="Calibri"/>
              </a:rPr>
              <a:t>R3 = R3/2 and R2 = R2/4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92C1523-4819-46C4-B0F9-91D651F8A812}"/>
              </a:ext>
            </a:extLst>
          </p:cNvPr>
          <p:cNvSpPr/>
          <p:nvPr/>
        </p:nvSpPr>
        <p:spPr>
          <a:xfrm>
            <a:off x="562098" y="151409"/>
            <a:ext cx="6194959" cy="9104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FCB5FB6-6144-4CB9-9A3D-C9AD3C0F5F79}"/>
              </a:ext>
            </a:extLst>
          </p:cNvPr>
          <p:cNvSpPr/>
          <p:nvPr/>
        </p:nvSpPr>
        <p:spPr>
          <a:xfrm>
            <a:off x="3471553" y="4970812"/>
            <a:ext cx="2414648" cy="16922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0110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FAC1605-E47B-4C38-A141-F09BFA32FF1C}"/>
              </a:ext>
            </a:extLst>
          </p:cNvPr>
          <p:cNvSpPr txBox="1"/>
          <p:nvPr/>
        </p:nvSpPr>
        <p:spPr>
          <a:xfrm>
            <a:off x="399802" y="281048"/>
            <a:ext cx="7265719" cy="252376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>
                <a:cs typeface="Calibri"/>
              </a:rPr>
              <a:t>Then by substitution,</a:t>
            </a:r>
          </a:p>
          <a:p>
            <a:endParaRPr lang="en-US" sz="1600">
              <a:cs typeface="Calibri"/>
            </a:endParaRPr>
          </a:p>
          <a:p>
            <a:r>
              <a:rPr lang="en-US" sz="1600">
                <a:cs typeface="Calibri"/>
              </a:rPr>
              <a:t>                                          i</a:t>
            </a:r>
            <a:r>
              <a:rPr lang="en-US" sz="1600" baseline="-25000">
                <a:cs typeface="Calibri"/>
              </a:rPr>
              <a:t>3</a:t>
            </a:r>
            <a:r>
              <a:rPr lang="en-US" sz="1600">
                <a:cs typeface="Calibri"/>
              </a:rPr>
              <a:t> = 3/2 = </a:t>
            </a:r>
            <a:r>
              <a:rPr lang="en-US" b="1">
                <a:cs typeface="Calibri"/>
              </a:rPr>
              <a:t>1.5 A</a:t>
            </a:r>
          </a:p>
          <a:p>
            <a:endParaRPr lang="en-US" b="1">
              <a:cs typeface="Calibri"/>
            </a:endParaRPr>
          </a:p>
          <a:p>
            <a:r>
              <a:rPr lang="en-US" sz="1600">
                <a:cs typeface="Calibri"/>
              </a:rPr>
              <a:t>                                          i</a:t>
            </a:r>
            <a:r>
              <a:rPr lang="en-US" sz="1600" baseline="-25000">
                <a:cs typeface="Calibri"/>
              </a:rPr>
              <a:t>2 </a:t>
            </a:r>
            <a:r>
              <a:rPr lang="en-US" sz="1600">
                <a:cs typeface="Calibri"/>
              </a:rPr>
              <a:t>– ½ i</a:t>
            </a:r>
            <a:r>
              <a:rPr lang="en-US" sz="1600" baseline="-25000">
                <a:cs typeface="Calibri"/>
              </a:rPr>
              <a:t>3</a:t>
            </a:r>
            <a:r>
              <a:rPr lang="en-US" sz="1600">
                <a:cs typeface="Calibri"/>
              </a:rPr>
              <a:t> = 0           i</a:t>
            </a:r>
            <a:r>
              <a:rPr lang="en-US" sz="1600" baseline="-25000">
                <a:cs typeface="Calibri"/>
              </a:rPr>
              <a:t>2</a:t>
            </a:r>
            <a:r>
              <a:rPr lang="en-US" sz="1600">
                <a:cs typeface="Calibri"/>
              </a:rPr>
              <a:t> – ½ (3/2) = 0            i</a:t>
            </a:r>
            <a:r>
              <a:rPr lang="en-US" sz="1600" baseline="-25000">
                <a:cs typeface="Calibri"/>
              </a:rPr>
              <a:t>2</a:t>
            </a:r>
            <a:r>
              <a:rPr lang="en-US" sz="1600">
                <a:cs typeface="Calibri"/>
              </a:rPr>
              <a:t> = ¾ = </a:t>
            </a:r>
            <a:r>
              <a:rPr lang="en-US" b="1">
                <a:cs typeface="Calibri"/>
              </a:rPr>
              <a:t>0.75 A</a:t>
            </a:r>
          </a:p>
          <a:p>
            <a:endParaRPr lang="en-US" b="1">
              <a:cs typeface="Calibri"/>
            </a:endParaRPr>
          </a:p>
          <a:p>
            <a:r>
              <a:rPr lang="en-US" b="1">
                <a:cs typeface="Calibri"/>
              </a:rPr>
              <a:t>                                      </a:t>
            </a:r>
            <a:r>
              <a:rPr lang="en-US" sz="1600">
                <a:cs typeface="Calibri"/>
              </a:rPr>
              <a:t>I</a:t>
            </a:r>
            <a:r>
              <a:rPr lang="en-US" sz="1600" baseline="-25000">
                <a:cs typeface="Calibri"/>
              </a:rPr>
              <a:t>1</a:t>
            </a:r>
            <a:r>
              <a:rPr lang="en-US" sz="1600">
                <a:cs typeface="Calibri"/>
              </a:rPr>
              <a:t> + i</a:t>
            </a:r>
            <a:r>
              <a:rPr lang="en-US" sz="1600" baseline="-25000">
                <a:cs typeface="Calibri"/>
              </a:rPr>
              <a:t>2</a:t>
            </a:r>
            <a:r>
              <a:rPr lang="en-US" sz="1600">
                <a:cs typeface="Calibri"/>
              </a:rPr>
              <a:t> – 2i</a:t>
            </a:r>
            <a:r>
              <a:rPr lang="en-US" sz="1600" baseline="-25000">
                <a:cs typeface="Calibri"/>
              </a:rPr>
              <a:t>3</a:t>
            </a:r>
            <a:r>
              <a:rPr lang="en-US" sz="1600">
                <a:cs typeface="Calibri"/>
              </a:rPr>
              <a:t> = 0           i</a:t>
            </a:r>
            <a:r>
              <a:rPr lang="en-US" sz="1600" baseline="-25000">
                <a:cs typeface="Calibri"/>
              </a:rPr>
              <a:t>1 </a:t>
            </a:r>
            <a:r>
              <a:rPr lang="en-US" sz="1600">
                <a:cs typeface="Calibri"/>
              </a:rPr>
              <a:t>= 9/4 =</a:t>
            </a:r>
            <a:r>
              <a:rPr lang="en-US">
                <a:cs typeface="Calibri"/>
              </a:rPr>
              <a:t> </a:t>
            </a:r>
            <a:r>
              <a:rPr lang="en-US" b="1">
                <a:cs typeface="Calibri"/>
              </a:rPr>
              <a:t>2.25 A</a:t>
            </a:r>
          </a:p>
          <a:p>
            <a:endParaRPr lang="en-US" b="1">
              <a:cs typeface="Calibri"/>
            </a:endParaRPr>
          </a:p>
          <a:p>
            <a:r>
              <a:rPr lang="en-US" b="1">
                <a:cs typeface="Calibri"/>
              </a:rPr>
              <a:t>                                       </a:t>
            </a:r>
            <a:r>
              <a:rPr lang="en-US" sz="1600">
                <a:cs typeface="Calibri"/>
              </a:rPr>
              <a:t>I</a:t>
            </a:r>
            <a:r>
              <a:rPr lang="en-US" sz="1600" baseline="-25000">
                <a:cs typeface="Calibri"/>
              </a:rPr>
              <a:t>0</a:t>
            </a:r>
            <a:r>
              <a:rPr lang="en-US" sz="1600">
                <a:cs typeface="Calibri"/>
              </a:rPr>
              <a:t> = i</a:t>
            </a:r>
            <a:r>
              <a:rPr lang="en-US" sz="1600" baseline="-25000">
                <a:cs typeface="Calibri"/>
              </a:rPr>
              <a:t>1</a:t>
            </a:r>
            <a:r>
              <a:rPr lang="en-US" sz="1600">
                <a:cs typeface="Calibri"/>
              </a:rPr>
              <a:t> – i</a:t>
            </a:r>
            <a:r>
              <a:rPr lang="en-US" sz="1600" baseline="-25000">
                <a:cs typeface="Calibri"/>
              </a:rPr>
              <a:t>2</a:t>
            </a:r>
            <a:r>
              <a:rPr lang="en-US" sz="1600">
                <a:cs typeface="Calibri"/>
              </a:rPr>
              <a:t> = 2.25 A – 0.75 A =</a:t>
            </a:r>
            <a:r>
              <a:rPr lang="en-US" b="1">
                <a:cs typeface="Calibri"/>
              </a:rPr>
              <a:t> 1.50 A</a:t>
            </a:r>
          </a:p>
        </p:txBody>
      </p:sp>
      <p:pic>
        <p:nvPicPr>
          <p:cNvPr id="3" name="Graphic 3" descr="Arrow Right with solid fill">
            <a:extLst>
              <a:ext uri="{FF2B5EF4-FFF2-40B4-BE49-F238E27FC236}">
                <a16:creationId xmlns:a16="http://schemas.microsoft.com/office/drawing/2014/main" id="{96D39574-1EEC-47ED-9EE3-27703C1889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52800" y="1329047"/>
            <a:ext cx="409699" cy="419596"/>
          </a:xfrm>
          <a:prstGeom prst="rect">
            <a:avLst/>
          </a:prstGeom>
        </p:spPr>
      </p:pic>
      <p:pic>
        <p:nvPicPr>
          <p:cNvPr id="4" name="Graphic 3" descr="Arrow Right with solid fill">
            <a:extLst>
              <a:ext uri="{FF2B5EF4-FFF2-40B4-BE49-F238E27FC236}">
                <a16:creationId xmlns:a16="http://schemas.microsoft.com/office/drawing/2014/main" id="{33D2BDFD-3346-42BE-869D-0F6A6B92FE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45034" y="1269670"/>
            <a:ext cx="498763" cy="439388"/>
          </a:xfrm>
          <a:prstGeom prst="rect">
            <a:avLst/>
          </a:prstGeom>
        </p:spPr>
      </p:pic>
      <p:pic>
        <p:nvPicPr>
          <p:cNvPr id="5" name="Graphic 3" descr="Arrow Right with solid fill">
            <a:extLst>
              <a:ext uri="{FF2B5EF4-FFF2-40B4-BE49-F238E27FC236}">
                <a16:creationId xmlns:a16="http://schemas.microsoft.com/office/drawing/2014/main" id="{3D4FCE6B-B707-4722-9CF1-9E4E664FBE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29891" y="1823851"/>
            <a:ext cx="409699" cy="4195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254D2A6-3AE1-4F9A-93AC-B826F0C33998}"/>
              </a:ext>
            </a:extLst>
          </p:cNvPr>
          <p:cNvSpPr txBox="1"/>
          <p:nvPr/>
        </p:nvSpPr>
        <p:spPr>
          <a:xfrm>
            <a:off x="1680730" y="3175041"/>
            <a:ext cx="584068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Therefore, </a:t>
            </a:r>
          </a:p>
          <a:p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                 </a:t>
            </a:r>
            <a:r>
              <a:rPr lang="en-US" b="1">
                <a:cs typeface="Calibri"/>
              </a:rPr>
              <a:t>I</a:t>
            </a:r>
            <a:r>
              <a:rPr lang="en-US" b="1" baseline="-25000">
                <a:cs typeface="Calibri"/>
              </a:rPr>
              <a:t>0</a:t>
            </a:r>
            <a:r>
              <a:rPr lang="en-US" b="1">
                <a:cs typeface="Calibri"/>
              </a:rPr>
              <a:t> = 1.5 A , i</a:t>
            </a:r>
            <a:r>
              <a:rPr lang="en-US" b="1" baseline="-25000">
                <a:cs typeface="Calibri"/>
              </a:rPr>
              <a:t>1</a:t>
            </a:r>
            <a:r>
              <a:rPr lang="en-US" b="1">
                <a:cs typeface="Calibri"/>
              </a:rPr>
              <a:t> = 2.25 A , i</a:t>
            </a:r>
            <a:r>
              <a:rPr lang="en-US" b="1" baseline="-25000">
                <a:cs typeface="Calibri"/>
              </a:rPr>
              <a:t>2 </a:t>
            </a:r>
            <a:r>
              <a:rPr lang="en-US" b="1">
                <a:cs typeface="Calibri"/>
              </a:rPr>
              <a:t>= 0.75 A , i</a:t>
            </a:r>
            <a:r>
              <a:rPr lang="en-US" b="1" baseline="-25000">
                <a:cs typeface="Calibri"/>
              </a:rPr>
              <a:t>3</a:t>
            </a:r>
            <a:r>
              <a:rPr lang="en-US" b="1">
                <a:cs typeface="Calibri"/>
              </a:rPr>
              <a:t> = 1.5 A 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A5AF62-5A81-4506-9E89-08C0DE41A626}"/>
              </a:ext>
            </a:extLst>
          </p:cNvPr>
          <p:cNvSpPr txBox="1"/>
          <p:nvPr/>
        </p:nvSpPr>
        <p:spPr>
          <a:xfrm>
            <a:off x="1943596" y="4714503"/>
            <a:ext cx="10155381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>
                <a:latin typeface="Verdana"/>
                <a:ea typeface="+mn-lt"/>
                <a:cs typeface="+mn-lt"/>
              </a:rPr>
              <a:t>•Compare your answers with the results obtained from rref(), inv() and A\b methods in Matlab/Octave</a:t>
            </a:r>
            <a:endParaRPr lang="en-US" sz="2000">
              <a:latin typeface="Verdan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66F32A-8C70-4492-AB65-E84CD99C73E4}"/>
              </a:ext>
            </a:extLst>
          </p:cNvPr>
          <p:cNvSpPr txBox="1"/>
          <p:nvPr/>
        </p:nvSpPr>
        <p:spPr>
          <a:xfrm>
            <a:off x="-31297" y="4718832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u="sng">
                <a:latin typeface="Verdana"/>
                <a:ea typeface="Verdana"/>
                <a:cs typeface="Calibri"/>
              </a:rPr>
              <a:t>QUESTION 3.2)</a:t>
            </a:r>
          </a:p>
        </p:txBody>
      </p:sp>
    </p:spTree>
    <p:extLst>
      <p:ext uri="{BB962C8B-B14F-4D97-AF65-F5344CB8AC3E}">
        <p14:creationId xmlns:p14="http://schemas.microsoft.com/office/powerpoint/2010/main" val="754345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8C668FA-2417-47B5-B454-2D55FC17FF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7FEBA57-8992-46BB-BCF0-5A83FE8E01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B4CDDF6-55C3-415A-8D8B-7E03C3D616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2" descr="Graphical user interface, text, application, Word&#10;&#10;Description automatically generated">
            <a:extLst>
              <a:ext uri="{FF2B5EF4-FFF2-40B4-BE49-F238E27FC236}">
                <a16:creationId xmlns:a16="http://schemas.microsoft.com/office/drawing/2014/main" id="{8297A94C-F023-400D-9111-3D763A159F3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005" b="8597"/>
          <a:stretch/>
        </p:blipFill>
        <p:spPr>
          <a:xfrm>
            <a:off x="179031" y="395247"/>
            <a:ext cx="11830761" cy="6209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0537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8C668FA-2417-47B5-B454-2D55FC17FF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7FEBA57-8992-46BB-BCF0-5A83FE8E01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B4CDDF6-55C3-415A-8D8B-7E03C3D616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2" descr="Graphical user interface, text, application, Word&#10;&#10;Description automatically generated">
            <a:extLst>
              <a:ext uri="{FF2B5EF4-FFF2-40B4-BE49-F238E27FC236}">
                <a16:creationId xmlns:a16="http://schemas.microsoft.com/office/drawing/2014/main" id="{3DEDD559-793A-414C-9466-593789FD18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8" r="848" b="8286"/>
          <a:stretch/>
        </p:blipFill>
        <p:spPr>
          <a:xfrm>
            <a:off x="129090" y="327946"/>
            <a:ext cx="11933820" cy="6202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0131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8">
            <a:extLst>
              <a:ext uri="{FF2B5EF4-FFF2-40B4-BE49-F238E27FC236}">
                <a16:creationId xmlns:a16="http://schemas.microsoft.com/office/drawing/2014/main" id="{8BEA9AF1-EF35-4EC4-862B-93C14919B5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8" name="Rectangle 10">
            <a:extLst>
              <a:ext uri="{FF2B5EF4-FFF2-40B4-BE49-F238E27FC236}">
                <a16:creationId xmlns:a16="http://schemas.microsoft.com/office/drawing/2014/main" id="{72FB946D-2326-449B-B771-9EDB01C8D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2">
            <a:extLst>
              <a:ext uri="{FF2B5EF4-FFF2-40B4-BE49-F238E27FC236}">
                <a16:creationId xmlns:a16="http://schemas.microsoft.com/office/drawing/2014/main" id="{9224A0EC-9334-468D-849F-BF1FF8C6FF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0" name="Rectangle 14">
            <a:extLst>
              <a:ext uri="{FF2B5EF4-FFF2-40B4-BE49-F238E27FC236}">
                <a16:creationId xmlns:a16="http://schemas.microsoft.com/office/drawing/2014/main" id="{0EFFC263-7EB0-4842-BE9B-3176A41A7E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29E8814C-1CD2-41B0-97A7-CF0927363B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74" r="1" b="7206"/>
          <a:stretch/>
        </p:blipFill>
        <p:spPr>
          <a:xfrm>
            <a:off x="476779" y="476780"/>
            <a:ext cx="11238440" cy="590444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12653724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03A0601-9E5C-4A93-93DC-943B06434DE7}"/>
              </a:ext>
            </a:extLst>
          </p:cNvPr>
          <p:cNvSpPr txBox="1"/>
          <p:nvPr/>
        </p:nvSpPr>
        <p:spPr>
          <a:xfrm>
            <a:off x="0" y="608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u="sng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Question 4</a:t>
            </a:r>
            <a:endParaRPr lang="en-IN" u="sng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A55F72B-FC8A-4077-9D94-70842285E5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8991" y="543455"/>
            <a:ext cx="4095750" cy="2638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6E8EF63-37D3-4C28-86CD-5605B14E1656}"/>
              </a:ext>
            </a:extLst>
          </p:cNvPr>
          <p:cNvSpPr txBox="1"/>
          <p:nvPr/>
        </p:nvSpPr>
        <p:spPr>
          <a:xfrm>
            <a:off x="1119716" y="65035"/>
            <a:ext cx="99525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u="none" strike="noStrike"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Solve for the current </a:t>
            </a:r>
            <a:r>
              <a:rPr lang="en-GB" b="0" i="1" u="none" strike="noStrike"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i</a:t>
            </a:r>
            <a:r>
              <a:rPr lang="en-GB" b="0" i="1" u="none" strike="noStrike" baseline="-25000"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x</a:t>
            </a:r>
            <a:r>
              <a:rPr lang="en-GB" b="0" i="0" u="none" strike="noStrike"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 using system of linear equations</a:t>
            </a:r>
            <a:r>
              <a:rPr lang="en-GB" b="0" i="0" u="none" strike="noStrike">
                <a:effectLst/>
                <a:latin typeface="Calibri" panose="020F0502020204030204" pitchFamily="34" charset="0"/>
              </a:rPr>
              <a:t>.</a:t>
            </a:r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DA413A-D358-434F-8347-3574AB4D764A}"/>
              </a:ext>
            </a:extLst>
          </p:cNvPr>
          <p:cNvSpPr txBox="1"/>
          <p:nvPr/>
        </p:nvSpPr>
        <p:spPr>
          <a:xfrm>
            <a:off x="-1" y="420133"/>
            <a:ext cx="8018992" cy="70480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Solving using linear equations:-</a:t>
            </a:r>
            <a:br>
              <a:rPr lang="en-US"/>
            </a:br>
            <a:r>
              <a:rPr lang="en-US"/>
              <a:t>Firstly let us write equations for given circuit using mesh analysis</a:t>
            </a:r>
          </a:p>
          <a:p>
            <a:r>
              <a:rPr lang="en-US" sz="2000" b="1" u="sng"/>
              <a:t>Loop1</a:t>
            </a:r>
          </a:p>
          <a:p>
            <a:r>
              <a:rPr lang="en-US"/>
              <a:t>As current source is already given in diagram the current in loop1 will be nothing but 3A.</a:t>
            </a:r>
          </a:p>
          <a:p>
            <a:pPr algn="ctr"/>
            <a:r>
              <a:rPr lang="en-US" sz="2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</a:t>
            </a:r>
            <a:r>
              <a:rPr lang="en-US" sz="2000" b="1" baseline="-25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r>
              <a:rPr lang="en-US" sz="2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= 3A </a:t>
            </a:r>
          </a:p>
          <a:p>
            <a:r>
              <a:rPr lang="en-US" sz="2000" b="1" u="sng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Loop2</a:t>
            </a:r>
          </a:p>
          <a:p>
            <a:r>
              <a:rPr lang="en-US" sz="2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Again as can be seen from diagram current source is given but here current from current source is unknown which here we need to find.</a:t>
            </a:r>
          </a:p>
          <a:p>
            <a:pPr algn="ctr"/>
            <a:r>
              <a:rPr lang="en-US" sz="2000" b="1"/>
              <a:t>i</a:t>
            </a:r>
            <a:r>
              <a:rPr lang="en-US" sz="2000" b="1" baseline="-25000"/>
              <a:t>2</a:t>
            </a:r>
            <a:r>
              <a:rPr lang="en-US" sz="2000" b="1"/>
              <a:t> = 2i</a:t>
            </a:r>
            <a:r>
              <a:rPr lang="en-US" sz="2000" b="1" baseline="-25000"/>
              <a:t>x</a:t>
            </a:r>
          </a:p>
          <a:p>
            <a:r>
              <a:rPr lang="en-IN" sz="2000" b="1" u="sng"/>
              <a:t>Loop3</a:t>
            </a:r>
          </a:p>
          <a:p>
            <a:r>
              <a:rPr lang="en-IN" sz="2000"/>
              <a:t>Now in loop3 as no current source is present we need to write an equation using mesh analysis which is based on one of the Kirchoff’s Law. </a:t>
            </a:r>
          </a:p>
          <a:p>
            <a:r>
              <a:rPr lang="en-IN" sz="2000"/>
              <a:t>Equation is </a:t>
            </a:r>
          </a:p>
          <a:p>
            <a:pPr algn="ctr"/>
            <a:r>
              <a:rPr lang="en-IN" sz="2000" b="1"/>
              <a:t>-4i</a:t>
            </a:r>
            <a:r>
              <a:rPr lang="en-IN" sz="2000" b="1" baseline="-25000"/>
              <a:t>3</a:t>
            </a:r>
            <a:r>
              <a:rPr lang="en-IN" sz="2000" b="1"/>
              <a:t>-8(i</a:t>
            </a:r>
            <a:r>
              <a:rPr lang="en-IN" sz="2000" b="1" baseline="-25000"/>
              <a:t>3</a:t>
            </a:r>
            <a:r>
              <a:rPr lang="en-IN" sz="2000" b="1"/>
              <a:t>-i</a:t>
            </a:r>
            <a:r>
              <a:rPr lang="en-IN" sz="2000" b="1" baseline="-25000"/>
              <a:t>2</a:t>
            </a:r>
            <a:r>
              <a:rPr lang="en-IN" sz="2000" b="1"/>
              <a:t>)-2(i</a:t>
            </a:r>
            <a:r>
              <a:rPr lang="en-IN" sz="2000" b="1" baseline="-25000"/>
              <a:t>3</a:t>
            </a:r>
            <a:r>
              <a:rPr lang="en-IN" sz="2000" b="1"/>
              <a:t>-i</a:t>
            </a:r>
            <a:r>
              <a:rPr lang="en-IN" sz="2000" b="1" baseline="-25000"/>
              <a:t>1</a:t>
            </a:r>
            <a:r>
              <a:rPr lang="en-IN" sz="2000" b="1"/>
              <a:t>) = 0</a:t>
            </a:r>
          </a:p>
          <a:p>
            <a:r>
              <a:rPr lang="en-IN" sz="2000"/>
              <a:t>Which on further solving gives,</a:t>
            </a:r>
          </a:p>
          <a:p>
            <a:pPr algn="ctr"/>
            <a:r>
              <a:rPr lang="en-IN" sz="2000" b="1"/>
              <a:t>+2i</a:t>
            </a:r>
            <a:r>
              <a:rPr lang="en-IN" sz="2000" b="1" baseline="-25000"/>
              <a:t>1</a:t>
            </a:r>
            <a:r>
              <a:rPr lang="en-IN" sz="2000" b="1"/>
              <a:t>+8i</a:t>
            </a:r>
            <a:r>
              <a:rPr lang="en-IN" sz="2000" b="1" baseline="-25000"/>
              <a:t>2</a:t>
            </a:r>
            <a:r>
              <a:rPr lang="en-IN" sz="2000" b="1"/>
              <a:t>-14i</a:t>
            </a:r>
            <a:r>
              <a:rPr lang="en-IN" sz="2000" b="1" baseline="-25000"/>
              <a:t>3</a:t>
            </a:r>
            <a:r>
              <a:rPr lang="en-IN" sz="2000" b="1"/>
              <a:t> = 0</a:t>
            </a:r>
          </a:p>
          <a:p>
            <a:r>
              <a:rPr lang="en-IN" sz="2000"/>
              <a:t>From loop1 and loop3 relation of </a:t>
            </a:r>
            <a:r>
              <a:rPr lang="en-IN" sz="2000" b="1"/>
              <a:t>i</a:t>
            </a:r>
            <a:r>
              <a:rPr lang="en-IN" sz="2000" b="1" baseline="-25000"/>
              <a:t>x</a:t>
            </a:r>
            <a:r>
              <a:rPr lang="en-IN" sz="2000"/>
              <a:t> with flowing current can be shown,</a:t>
            </a:r>
          </a:p>
          <a:p>
            <a:pPr algn="ctr"/>
            <a:r>
              <a:rPr lang="en-IN" sz="2000" b="1"/>
              <a:t>-i</a:t>
            </a:r>
            <a:r>
              <a:rPr lang="en-IN" sz="2000" b="1" baseline="-25000"/>
              <a:t>x</a:t>
            </a:r>
            <a:r>
              <a:rPr lang="en-IN" sz="2000" b="1"/>
              <a:t> = -i</a:t>
            </a:r>
            <a:r>
              <a:rPr lang="en-IN" sz="2000" b="1" baseline="-25000"/>
              <a:t>1</a:t>
            </a:r>
            <a:r>
              <a:rPr lang="en-IN" sz="2000" b="1"/>
              <a:t>+i</a:t>
            </a:r>
            <a:r>
              <a:rPr lang="en-IN" sz="2000" b="1" baseline="-25000"/>
              <a:t>3</a:t>
            </a:r>
            <a:br>
              <a:rPr lang="en-IN" sz="2000" b="1"/>
            </a:br>
            <a:r>
              <a:rPr lang="en-IN" sz="2000" b="1"/>
              <a:t>i</a:t>
            </a:r>
            <a:r>
              <a:rPr lang="en-IN" sz="2000" b="1" baseline="-25000"/>
              <a:t>x</a:t>
            </a:r>
            <a:r>
              <a:rPr lang="en-IN" sz="2000" b="1"/>
              <a:t> = i</a:t>
            </a:r>
            <a:r>
              <a:rPr lang="en-IN" sz="2000" b="1" baseline="-25000"/>
              <a:t>1</a:t>
            </a:r>
            <a:r>
              <a:rPr lang="en-IN" sz="2000" b="1"/>
              <a:t>-i</a:t>
            </a:r>
            <a:r>
              <a:rPr lang="en-IN" sz="2000" b="1" baseline="-25000"/>
              <a:t>3</a:t>
            </a:r>
            <a:br>
              <a:rPr lang="en-IN" sz="2000" b="1"/>
            </a:br>
            <a:endParaRPr lang="en-IN" sz="2000" b="1"/>
          </a:p>
          <a:p>
            <a:endParaRPr lang="en-IN" sz="2000"/>
          </a:p>
          <a:p>
            <a:pPr algn="ctr"/>
            <a:endParaRPr lang="en-IN" sz="2000" b="1"/>
          </a:p>
        </p:txBody>
      </p:sp>
      <p:pic>
        <p:nvPicPr>
          <p:cNvPr id="8" name="Picture 5" descr="A picture containing text, sky&#10;&#10;Description automatically generated">
            <a:extLst>
              <a:ext uri="{FF2B5EF4-FFF2-40B4-BE49-F238E27FC236}">
                <a16:creationId xmlns:a16="http://schemas.microsoft.com/office/drawing/2014/main" id="{DBE09C49-048B-4D99-9450-5AFC094CBC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8991" y="3429000"/>
            <a:ext cx="4053840" cy="3243183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5601D169-41AC-427F-BB41-C5AC1250F283}"/>
              </a:ext>
            </a:extLst>
          </p:cNvPr>
          <p:cNvGrpSpPr/>
          <p:nvPr/>
        </p:nvGrpSpPr>
        <p:grpSpPr>
          <a:xfrm>
            <a:off x="8948868" y="5141868"/>
            <a:ext cx="627840" cy="573120"/>
            <a:chOff x="8948868" y="5141868"/>
            <a:chExt cx="627840" cy="573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904F0B9C-0F80-462C-8B93-215957E697BD}"/>
                    </a:ext>
                  </a:extLst>
                </p14:cNvPr>
                <p14:cNvContentPartPr/>
                <p14:nvPr/>
              </p14:nvContentPartPr>
              <p14:xfrm>
                <a:off x="8948868" y="5141868"/>
                <a:ext cx="627840" cy="5731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904F0B9C-0F80-462C-8B93-215957E697BD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939868" y="5132868"/>
                  <a:ext cx="645480" cy="59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38588DE6-102E-4A35-9B83-672841AEBE0A}"/>
                    </a:ext>
                  </a:extLst>
                </p14:cNvPr>
                <p14:cNvContentPartPr/>
                <p14:nvPr/>
              </p14:nvContentPartPr>
              <p14:xfrm>
                <a:off x="9218148" y="5426268"/>
                <a:ext cx="15840" cy="2239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38588DE6-102E-4A35-9B83-672841AEBE0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208939" y="5417268"/>
                  <a:ext cx="33890" cy="241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9B564545-4BA6-4A03-8837-355A337B576D}"/>
                  </a:ext>
                </a:extLst>
              </p14:cNvPr>
              <p14:cNvContentPartPr/>
              <p14:nvPr/>
            </p14:nvContentPartPr>
            <p14:xfrm>
              <a:off x="10370508" y="5245188"/>
              <a:ext cx="669600" cy="5565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9B564545-4BA6-4A03-8837-355A337B576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361508" y="5236188"/>
                <a:ext cx="687240" cy="57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E2A04851-4E31-4D91-A2B5-1ABCA8526B6A}"/>
                  </a:ext>
                </a:extLst>
              </p14:cNvPr>
              <p14:cNvContentPartPr/>
              <p14:nvPr/>
            </p14:nvContentPartPr>
            <p14:xfrm>
              <a:off x="10537548" y="5408268"/>
              <a:ext cx="239040" cy="2451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E2A04851-4E31-4D91-A2B5-1ABCA8526B6A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528548" y="5399268"/>
                <a:ext cx="256680" cy="26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516D846A-61E6-485A-A01F-291270F552A6}"/>
                  </a:ext>
                </a:extLst>
              </p14:cNvPr>
              <p14:cNvContentPartPr/>
              <p14:nvPr/>
            </p14:nvContentPartPr>
            <p14:xfrm>
              <a:off x="9788028" y="4016508"/>
              <a:ext cx="661680" cy="39348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516D846A-61E6-485A-A01F-291270F552A6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779023" y="4007500"/>
                <a:ext cx="679330" cy="41113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60224367-DFF7-48B7-93C6-D8840C93DD68}"/>
                  </a:ext>
                </a:extLst>
              </p14:cNvPr>
              <p14:cNvContentPartPr/>
              <p14:nvPr/>
            </p14:nvContentPartPr>
            <p14:xfrm>
              <a:off x="9952908" y="4107588"/>
              <a:ext cx="133920" cy="24120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60224367-DFF7-48B7-93C6-D8840C93DD68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9943908" y="4098588"/>
                <a:ext cx="151560" cy="25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37B307F0-E759-48DE-BA72-BDB00DCC696B}"/>
                  </a:ext>
                </a:extLst>
              </p14:cNvPr>
              <p14:cNvContentPartPr/>
              <p14:nvPr/>
            </p14:nvContentPartPr>
            <p14:xfrm>
              <a:off x="1858668" y="1379148"/>
              <a:ext cx="360" cy="3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37B307F0-E759-48DE-BA72-BDB00DCC696B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849668" y="1370148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4E8E2203-ECDE-49E6-ACE8-AB1D904C6059}"/>
                  </a:ext>
                </a:extLst>
              </p14:cNvPr>
              <p14:cNvContentPartPr/>
              <p14:nvPr/>
            </p14:nvContentPartPr>
            <p14:xfrm>
              <a:off x="7239948" y="-2473572"/>
              <a:ext cx="360" cy="36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4E8E2203-ECDE-49E6-ACE8-AB1D904C6059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230948" y="-2482572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539898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53D2B6BE-84E2-4E72-A2A1-6529C5BA0A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4241" y="41661"/>
            <a:ext cx="3966680" cy="2935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5" descr="A picture containing text, sky&#10;&#10;Description automatically generated">
            <a:extLst>
              <a:ext uri="{FF2B5EF4-FFF2-40B4-BE49-F238E27FC236}">
                <a16:creationId xmlns:a16="http://schemas.microsoft.com/office/drawing/2014/main" id="{3440F11C-43F6-4BFE-AF31-E623601E4A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4241" y="3297098"/>
            <a:ext cx="3965859" cy="34336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C640865-2DF0-48CE-B23B-52E1E94DEF6E}"/>
              </a:ext>
            </a:extLst>
          </p:cNvPr>
          <p:cNvSpPr txBox="1"/>
          <p:nvPr/>
        </p:nvSpPr>
        <p:spPr>
          <a:xfrm>
            <a:off x="-25188" y="0"/>
            <a:ext cx="8238067" cy="5591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After putting value of </a:t>
            </a:r>
            <a:r>
              <a:rPr lang="en-US" b="1"/>
              <a:t>i</a:t>
            </a:r>
            <a:r>
              <a:rPr lang="en-US" b="1" baseline="-25000"/>
              <a:t>1</a:t>
            </a:r>
            <a:r>
              <a:rPr lang="en-US"/>
              <a:t> in equation of loop 1 and loop2 we will get following 2 equations,</a:t>
            </a:r>
          </a:p>
          <a:p>
            <a:pPr algn="ctr"/>
            <a:r>
              <a:rPr lang="en-US" sz="2000" b="1"/>
              <a:t>i</a:t>
            </a:r>
            <a:r>
              <a:rPr lang="en-US" sz="2000" b="1" baseline="-25000"/>
              <a:t>2</a:t>
            </a:r>
            <a:r>
              <a:rPr lang="en-US" sz="2000" b="1"/>
              <a:t>+2i</a:t>
            </a:r>
            <a:r>
              <a:rPr lang="en-US" sz="2000" b="1" baseline="-25000"/>
              <a:t>3</a:t>
            </a:r>
            <a:r>
              <a:rPr lang="en-US" sz="2000" b="1"/>
              <a:t> = 6  </a:t>
            </a:r>
            <a:r>
              <a:rPr lang="en-US" sz="2000">
                <a:sym typeface="Wingdings" panose="05000000000000000000" pitchFamily="2" charset="2"/>
              </a:rPr>
              <a:t> eq(1)</a:t>
            </a:r>
            <a:endParaRPr lang="en-US" sz="2000"/>
          </a:p>
          <a:p>
            <a:pPr algn="ctr"/>
            <a:r>
              <a:rPr lang="en-US" sz="2000" b="1"/>
              <a:t>14i</a:t>
            </a:r>
            <a:r>
              <a:rPr lang="en-US" sz="2000" b="1" baseline="-25000"/>
              <a:t>3</a:t>
            </a:r>
            <a:r>
              <a:rPr lang="en-US" sz="2000" b="1"/>
              <a:t>-8i</a:t>
            </a:r>
            <a:r>
              <a:rPr lang="en-US" sz="2000" b="1" baseline="-25000"/>
              <a:t>2</a:t>
            </a:r>
            <a:r>
              <a:rPr lang="en-US" sz="2000" b="1"/>
              <a:t> = 6 </a:t>
            </a:r>
            <a:r>
              <a:rPr lang="en-US" sz="2000">
                <a:sym typeface="Wingdings" panose="05000000000000000000" pitchFamily="2" charset="2"/>
              </a:rPr>
              <a:t>eq(2)</a:t>
            </a:r>
          </a:p>
          <a:p>
            <a:r>
              <a:rPr lang="en-US" sz="2000">
                <a:sym typeface="Wingdings" panose="05000000000000000000" pitchFamily="2" charset="2"/>
              </a:rPr>
              <a:t>Using above two equations a square matrix can be formed and by the help of that square matrix we can get value of </a:t>
            </a:r>
            <a:r>
              <a:rPr lang="en-US" sz="2000" b="1">
                <a:sym typeface="Wingdings" panose="05000000000000000000" pitchFamily="2" charset="2"/>
              </a:rPr>
              <a:t>i</a:t>
            </a:r>
            <a:r>
              <a:rPr lang="en-US" sz="2000" b="1" baseline="-25000">
                <a:sym typeface="Wingdings" panose="05000000000000000000" pitchFamily="2" charset="2"/>
              </a:rPr>
              <a:t>2</a:t>
            </a:r>
            <a:r>
              <a:rPr lang="en-US" sz="2000" baseline="-25000">
                <a:sym typeface="Wingdings" panose="05000000000000000000" pitchFamily="2" charset="2"/>
              </a:rPr>
              <a:t> </a:t>
            </a:r>
            <a:r>
              <a:rPr lang="en-US" sz="2000">
                <a:sym typeface="Wingdings" panose="05000000000000000000" pitchFamily="2" charset="2"/>
              </a:rPr>
              <a:t>and </a:t>
            </a:r>
            <a:r>
              <a:rPr lang="en-US" sz="2000" b="1">
                <a:sym typeface="Wingdings" panose="05000000000000000000" pitchFamily="2" charset="2"/>
              </a:rPr>
              <a:t>i</a:t>
            </a:r>
            <a:r>
              <a:rPr lang="en-US" sz="2000" b="1" baseline="-25000">
                <a:sym typeface="Wingdings" panose="05000000000000000000" pitchFamily="2" charset="2"/>
              </a:rPr>
              <a:t>3</a:t>
            </a:r>
            <a:r>
              <a:rPr lang="en-US" sz="2000">
                <a:sym typeface="Wingdings" panose="05000000000000000000" pitchFamily="2" charset="2"/>
              </a:rPr>
              <a:t> .</a:t>
            </a:r>
            <a:br>
              <a:rPr lang="en-US" sz="2000">
                <a:sym typeface="Wingdings" panose="05000000000000000000" pitchFamily="2" charset="2"/>
              </a:rPr>
            </a:br>
            <a:r>
              <a:rPr lang="en-US" sz="2000" b="1" u="sng">
                <a:sym typeface="Wingdings" panose="05000000000000000000" pitchFamily="2" charset="2"/>
              </a:rPr>
              <a:t>USING MATLAB MATRIX CAN BE SOLVED and BY HELP OF DIFFERENT COMMANDS</a:t>
            </a:r>
          </a:p>
          <a:p>
            <a:endParaRPr lang="en-US" sz="2000" b="1" u="sng" baseline="-25000">
              <a:sym typeface="Wingdings" panose="05000000000000000000" pitchFamily="2" charset="2"/>
            </a:endParaRPr>
          </a:p>
          <a:p>
            <a:endParaRPr lang="en-US" sz="2000" b="1" u="sng" baseline="-25000">
              <a:sym typeface="Wingdings" panose="05000000000000000000" pitchFamily="2" charset="2"/>
            </a:endParaRPr>
          </a:p>
          <a:p>
            <a:endParaRPr lang="en-US" sz="2000" b="1" u="sng" baseline="-25000">
              <a:sym typeface="Wingdings" panose="05000000000000000000" pitchFamily="2" charset="2"/>
            </a:endParaRPr>
          </a:p>
          <a:p>
            <a:endParaRPr lang="en-US" sz="2000" b="1" u="sng" baseline="-25000">
              <a:sym typeface="Wingdings" panose="05000000000000000000" pitchFamily="2" charset="2"/>
            </a:endParaRPr>
          </a:p>
          <a:p>
            <a:endParaRPr lang="en-US" sz="2000" b="1" u="sng" baseline="-25000">
              <a:sym typeface="Wingdings" panose="05000000000000000000" pitchFamily="2" charset="2"/>
            </a:endParaRPr>
          </a:p>
          <a:p>
            <a:endParaRPr lang="en-US" sz="2000" b="1" u="sng" baseline="-25000">
              <a:sym typeface="Wingdings" panose="05000000000000000000" pitchFamily="2" charset="2"/>
            </a:endParaRPr>
          </a:p>
          <a:p>
            <a:r>
              <a:rPr lang="en-US" sz="2000" b="1" u="sng" baseline="-25000">
                <a:sym typeface="Wingdings" panose="05000000000000000000" pitchFamily="2" charset="2"/>
              </a:rPr>
              <a:t>1.) </a:t>
            </a:r>
            <a:r>
              <a:rPr lang="en-US" sz="2000" b="1" baseline="-25000">
                <a:sym typeface="Wingdings" panose="05000000000000000000" pitchFamily="2" charset="2"/>
              </a:rPr>
              <a:t>Using rref command</a:t>
            </a:r>
            <a:endParaRPr lang="en-US" sz="2000" b="1" baseline="-25000"/>
          </a:p>
          <a:p>
            <a:endParaRPr lang="en-US"/>
          </a:p>
          <a:p>
            <a:r>
              <a:rPr lang="en-US"/>
              <a:t>Rref code is </a:t>
            </a:r>
          </a:p>
          <a:p>
            <a:r>
              <a:rPr lang="en-US"/>
              <a:t>used to form </a:t>
            </a:r>
          </a:p>
          <a:p>
            <a:r>
              <a:rPr lang="en-US"/>
              <a:t>reduced row</a:t>
            </a:r>
          </a:p>
          <a:p>
            <a:r>
              <a:rPr lang="en-US"/>
              <a:t>echelon form of </a:t>
            </a:r>
          </a:p>
          <a:p>
            <a:r>
              <a:rPr lang="en-US"/>
              <a:t>symbolic matrix 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9771F6-6793-40FB-9FB7-645440CF68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2257" y="2164917"/>
            <a:ext cx="5062850" cy="4565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9351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F3D0E5F-F26C-4E1C-B4DF-BE392B42EE0B}"/>
              </a:ext>
            </a:extLst>
          </p:cNvPr>
          <p:cNvSpPr txBox="1"/>
          <p:nvPr/>
        </p:nvSpPr>
        <p:spPr>
          <a:xfrm>
            <a:off x="84668" y="86267"/>
            <a:ext cx="1252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/>
              <a:t>2.)</a:t>
            </a:r>
            <a:r>
              <a:rPr lang="en-US"/>
              <a:t> </a:t>
            </a:r>
            <a:r>
              <a:rPr lang="en-US" b="1"/>
              <a:t>Using inv()</a:t>
            </a:r>
            <a:endParaRPr lang="en-IN" b="1" u="sng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3904019-35B3-4A24-A5EB-0E6C27264C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742" y="593889"/>
            <a:ext cx="10288051" cy="6042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2907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5DCFFA7-B9C4-493F-9A7C-FAF2681DE349}"/>
              </a:ext>
            </a:extLst>
          </p:cNvPr>
          <p:cNvSpPr txBox="1"/>
          <p:nvPr/>
        </p:nvSpPr>
        <p:spPr>
          <a:xfrm>
            <a:off x="-48994" y="0"/>
            <a:ext cx="129775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u="sng"/>
              <a:t>3.) </a:t>
            </a:r>
            <a:r>
              <a:rPr lang="en-US" b="1"/>
              <a:t>Using x = A\b </a:t>
            </a:r>
            <a:br>
              <a:rPr lang="en-US" b="1"/>
            </a:br>
            <a:r>
              <a:rPr lang="en-US" b="1"/>
              <a:t>It solves the system of linear equations A*x=B. The matrices A and B must have same number of rows .</a:t>
            </a:r>
            <a:endParaRPr lang="en-IN" b="1" u="sng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E07983-063B-4095-B6E5-1108D3E3FB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064" y="725862"/>
            <a:ext cx="10005871" cy="5967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8126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47772A8-BD34-44BF-A9EB-CAB36B3A49F5}"/>
              </a:ext>
            </a:extLst>
          </p:cNvPr>
          <p:cNvSpPr txBox="1"/>
          <p:nvPr/>
        </p:nvSpPr>
        <p:spPr>
          <a:xfrm>
            <a:off x="0" y="0"/>
            <a:ext cx="12192000" cy="3611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b="0" i="0" u="none" strike="noStrike"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Solve for the current </a:t>
            </a:r>
            <a:r>
              <a:rPr lang="en-GB" sz="2000" b="0" i="1" u="none" strike="noStrike"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i</a:t>
            </a:r>
            <a:r>
              <a:rPr lang="en-GB" sz="2000" b="0" i="1" u="none" strike="noStrike" baseline="-25000"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x</a:t>
            </a:r>
            <a:r>
              <a:rPr lang="en-GB" sz="2000" b="0" i="0" u="none" strike="noStrike"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 using system of Elimination Matrices</a:t>
            </a:r>
          </a:p>
          <a:p>
            <a:r>
              <a:rPr lang="en-GB" sz="1600">
                <a:latin typeface="Verdana" panose="020B0604030504040204" pitchFamily="34" charset="0"/>
                <a:ea typeface="Verdana" panose="020B0604030504040204" pitchFamily="34" charset="0"/>
              </a:rPr>
              <a:t>Solving using Elimination Matrices</a:t>
            </a:r>
          </a:p>
          <a:p>
            <a:r>
              <a:rPr lang="en-GB" sz="1600" b="0" i="0" u="none" strike="noStrike"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From Equations </a:t>
            </a:r>
            <a:r>
              <a:rPr lang="en-GB" sz="1600">
                <a:latin typeface="Verdana" panose="020B0604030504040204" pitchFamily="34" charset="0"/>
                <a:ea typeface="Verdana" panose="020B0604030504040204" pitchFamily="34" charset="0"/>
              </a:rPr>
              <a:t>written below:</a:t>
            </a:r>
          </a:p>
          <a:p>
            <a:pPr algn="ctr"/>
            <a:r>
              <a:rPr lang="en-US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</a:t>
            </a:r>
            <a:r>
              <a:rPr lang="en-US" sz="1600" b="1" baseline="-25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r>
              <a:rPr lang="en-US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= 3A </a:t>
            </a:r>
          </a:p>
          <a:p>
            <a:pPr algn="ctr"/>
            <a:r>
              <a:rPr lang="en-US" sz="1600" b="1"/>
              <a:t>i</a:t>
            </a:r>
            <a:r>
              <a:rPr lang="en-US" sz="1600" b="1" baseline="-25000"/>
              <a:t>2</a:t>
            </a:r>
            <a:r>
              <a:rPr lang="en-US" sz="1600" b="1"/>
              <a:t> = 2i</a:t>
            </a:r>
            <a:r>
              <a:rPr lang="en-US" sz="1600" b="1" baseline="-25000"/>
              <a:t>x</a:t>
            </a:r>
          </a:p>
          <a:p>
            <a:pPr algn="ctr"/>
            <a:r>
              <a:rPr lang="en-IN" sz="1600" b="1"/>
              <a:t>i</a:t>
            </a:r>
            <a:r>
              <a:rPr lang="en-IN" sz="1600" b="1" baseline="-25000"/>
              <a:t>x</a:t>
            </a:r>
            <a:r>
              <a:rPr lang="en-IN" sz="1600" b="1"/>
              <a:t> = i</a:t>
            </a:r>
            <a:r>
              <a:rPr lang="en-IN" sz="1600" b="1" baseline="-25000"/>
              <a:t>1</a:t>
            </a:r>
            <a:r>
              <a:rPr lang="en-IN" sz="1600" b="1"/>
              <a:t>-i</a:t>
            </a:r>
            <a:r>
              <a:rPr lang="en-IN" sz="1600" b="1" baseline="-25000"/>
              <a:t>3</a:t>
            </a:r>
            <a:endParaRPr lang="en-US" sz="1600" b="1" baseline="-25000"/>
          </a:p>
          <a:p>
            <a:pPr algn="ctr"/>
            <a:r>
              <a:rPr lang="en-US" sz="1600" b="1"/>
              <a:t>14i</a:t>
            </a:r>
            <a:r>
              <a:rPr lang="en-US" sz="1600" b="1" baseline="-25000"/>
              <a:t>3</a:t>
            </a:r>
            <a:r>
              <a:rPr lang="en-US" sz="1600" b="1"/>
              <a:t>+7i</a:t>
            </a:r>
            <a:r>
              <a:rPr lang="en-US" sz="1600" b="1" baseline="-25000"/>
              <a:t>2</a:t>
            </a:r>
            <a:r>
              <a:rPr lang="en-US" sz="1600" b="1"/>
              <a:t> = 42  </a:t>
            </a:r>
            <a:r>
              <a:rPr lang="en-US" sz="1600">
                <a:sym typeface="Wingdings" panose="05000000000000000000" pitchFamily="2" charset="2"/>
              </a:rPr>
              <a:t> eq(1)</a:t>
            </a:r>
            <a:endParaRPr lang="en-US" sz="1600"/>
          </a:p>
          <a:p>
            <a:pPr algn="ctr"/>
            <a:r>
              <a:rPr lang="en-US" sz="1600" b="1"/>
              <a:t>14i</a:t>
            </a:r>
            <a:r>
              <a:rPr lang="en-US" sz="1600" b="1" baseline="-25000"/>
              <a:t>3 </a:t>
            </a:r>
            <a:r>
              <a:rPr lang="en-US" sz="1600" b="1"/>
              <a:t>-8i</a:t>
            </a:r>
            <a:r>
              <a:rPr lang="en-US" sz="1600" b="1" baseline="-25000"/>
              <a:t>2</a:t>
            </a:r>
            <a:r>
              <a:rPr lang="en-US" sz="1600" b="1"/>
              <a:t> = 6     </a:t>
            </a:r>
            <a:r>
              <a:rPr lang="en-US" sz="1600">
                <a:sym typeface="Wingdings" panose="05000000000000000000" pitchFamily="2" charset="2"/>
              </a:rPr>
              <a:t> eq(2)</a:t>
            </a:r>
          </a:p>
          <a:p>
            <a:pPr algn="ctr"/>
            <a:r>
              <a:rPr lang="en-US" sz="2000" b="1" u="sng">
                <a:sym typeface="Wingdings" panose="05000000000000000000" pitchFamily="2" charset="2"/>
              </a:rPr>
              <a:t>CALCULATION OF GAUSS ELIMINATION MATRIX</a:t>
            </a:r>
          </a:p>
          <a:p>
            <a:endParaRPr lang="en-IN" sz="1600" b="1"/>
          </a:p>
          <a:p>
            <a:endParaRPr lang="en-US" sz="1600" b="1" baseline="-25000"/>
          </a:p>
          <a:p>
            <a:endParaRPr lang="en-US" sz="16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GB" sz="1600" b="0" i="0" u="none" strike="noStrike">
              <a:effectLst/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5993E9-5A85-4D18-976C-5BB2021D37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1100" y="2561612"/>
            <a:ext cx="7289800" cy="311281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F7049F7-A1A7-4321-B470-179256983717}"/>
              </a:ext>
            </a:extLst>
          </p:cNvPr>
          <p:cNvSpPr txBox="1"/>
          <p:nvPr/>
        </p:nvSpPr>
        <p:spPr>
          <a:xfrm>
            <a:off x="0" y="5950547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Final Matrix we got is an upper triangular matrix achieved from Elimination method to get value of single variable from linear equations. </a:t>
            </a:r>
            <a:endParaRPr lang="en-IN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70809E82-2B80-4AA9-B604-468D19CE07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4839108"/>
              </p:ext>
            </p:extLst>
          </p:nvPr>
        </p:nvGraphicFramePr>
        <p:xfrm>
          <a:off x="1852118" y="1805622"/>
          <a:ext cx="8127999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1454438078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4086606771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6579931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8721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51697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903267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3C1EB2-73A9-4945-BB7B-8B3C9F9E9C83}"/>
              </a:ext>
            </a:extLst>
          </p:cNvPr>
          <p:cNvSpPr txBox="1"/>
          <p:nvPr/>
        </p:nvSpPr>
        <p:spPr>
          <a:xfrm>
            <a:off x="-1" y="0"/>
            <a:ext cx="13292667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u="sng">
                <a:sym typeface="Wingdings" panose="05000000000000000000" pitchFamily="2" charset="2"/>
              </a:rPr>
              <a:t>USING MATLAB MATRIX CAN BE SOLVED and BY HELP OF DIFFERENT COMMANDS</a:t>
            </a:r>
          </a:p>
          <a:p>
            <a:endParaRPr lang="en-US" b="1" u="sng">
              <a:sym typeface="Wingdings" panose="05000000000000000000" pitchFamily="2" charset="2"/>
            </a:endParaRPr>
          </a:p>
          <a:p>
            <a:r>
              <a:rPr lang="en-US" sz="1800" b="1" u="sng" baseline="-25000">
                <a:sym typeface="Wingdings" panose="05000000000000000000" pitchFamily="2" charset="2"/>
              </a:rPr>
              <a:t>1.) </a:t>
            </a:r>
            <a:r>
              <a:rPr lang="en-US" sz="1800" b="1" baseline="-25000">
                <a:sym typeface="Wingdings" panose="05000000000000000000" pitchFamily="2" charset="2"/>
              </a:rPr>
              <a:t>Using rref command</a:t>
            </a:r>
          </a:p>
          <a:p>
            <a:r>
              <a:rPr lang="en-US"/>
              <a:t>Rref code is used to form reduced row echelon form of symbolic matrix A</a:t>
            </a:r>
          </a:p>
          <a:p>
            <a:endParaRPr lang="en-US" sz="1800" b="1" baseline="-25000"/>
          </a:p>
          <a:p>
            <a:endParaRPr lang="en-US" sz="1800" b="1" u="sng">
              <a:sym typeface="Wingdings" panose="05000000000000000000" pitchFamily="2" charset="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AF0E4B-207F-4DC5-B578-1413C0D3ED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7165" y="1186991"/>
            <a:ext cx="9778333" cy="5569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2642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9426CC3-599D-40DB-BEC6-6A195BDBFAA9}"/>
              </a:ext>
            </a:extLst>
          </p:cNvPr>
          <p:cNvSpPr txBox="1"/>
          <p:nvPr/>
        </p:nvSpPr>
        <p:spPr>
          <a:xfrm>
            <a:off x="3048000" y="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u="sng"/>
              <a:t>2.)</a:t>
            </a:r>
            <a:r>
              <a:rPr lang="en-US"/>
              <a:t> </a:t>
            </a:r>
            <a:r>
              <a:rPr lang="en-US" b="1"/>
              <a:t>Using inv()</a:t>
            </a:r>
            <a:endParaRPr lang="en-IN" b="1" u="sng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45F7E1-820A-4BF5-8D45-E313348A64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3355" y="450179"/>
            <a:ext cx="9365290" cy="5957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5235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7B5B873-3FE2-4CF2-A2BC-10D0FE2903D0}"/>
              </a:ext>
            </a:extLst>
          </p:cNvPr>
          <p:cNvSpPr txBox="1"/>
          <p:nvPr/>
        </p:nvSpPr>
        <p:spPr>
          <a:xfrm>
            <a:off x="2498" y="-25121"/>
            <a:ext cx="134087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u="sng"/>
              <a:t>3.) </a:t>
            </a:r>
            <a:r>
              <a:rPr lang="en-US" b="1"/>
              <a:t>Using x = A\b </a:t>
            </a:r>
            <a:br>
              <a:rPr lang="en-US" b="1"/>
            </a:br>
            <a:r>
              <a:rPr lang="en-US" b="1"/>
              <a:t>It solves the system of linear equations A*x=B. The matrices A and B must have same number of rows. </a:t>
            </a:r>
            <a:endParaRPr lang="en-IN" b="1" u="sng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60AA6A-8B15-4277-AF05-F451963EFE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5365" y="704869"/>
            <a:ext cx="8441267" cy="54482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4CB5890-6D84-47D7-BFF0-97101B7D5B3C}"/>
              </a:ext>
            </a:extLst>
          </p:cNvPr>
          <p:cNvSpPr txBox="1"/>
          <p:nvPr/>
        </p:nvSpPr>
        <p:spPr>
          <a:xfrm>
            <a:off x="0" y="6211669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After comparing with all methods we will get the same answer but with different codes and matrices having different rows and columns .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239257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7C3DA2C-7088-4EF1-BF6A-13717DD19927}"/>
              </a:ext>
            </a:extLst>
          </p:cNvPr>
          <p:cNvSpPr txBox="1"/>
          <p:nvPr/>
        </p:nvSpPr>
        <p:spPr>
          <a:xfrm>
            <a:off x="3018367" y="2905780"/>
            <a:ext cx="61552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i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THANK YOU</a:t>
            </a:r>
            <a:endParaRPr lang="en-IN" sz="2800" b="1" i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87874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C819037-A607-4A7B-ADF1-B04516199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F4972D9-F510-4C84-8BDA-31BAECC232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8E2D96C-A214-42D7-8C0F-E4CCBD8C39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chemeClr val="bg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17C746F4-1536-4E83-B247-DD6BBE09CD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099" y="636104"/>
            <a:ext cx="5372468" cy="5585792"/>
          </a:xfrm>
          <a:prstGeom prst="rect">
            <a:avLst/>
          </a:prstGeom>
          <a:ln cap="sq">
            <a:noFill/>
            <a:miter lim="800000"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901B7213-0CDE-44D8-9FC1-9995E8AD4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76433" y="636104"/>
            <a:ext cx="5372468" cy="5585792"/>
          </a:xfrm>
          <a:prstGeom prst="rect">
            <a:avLst/>
          </a:prstGeom>
          <a:ln cap="sq">
            <a:noFill/>
            <a:miter lim="800000"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18ABF124-23D2-415B-B7F8-C4A466A297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206" y="635368"/>
            <a:ext cx="4906548" cy="558726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1EC194B9-8997-46D9-BC29-D495F62026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3739" y="635370"/>
            <a:ext cx="4371796" cy="5587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4090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BEA9AF1-EF35-4EC4-862B-93C14919B5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2FB946D-2326-449B-B771-9EDB01C8D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224A0EC-9334-468D-849F-BF1FF8C6FF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EFFC263-7EB0-4842-BE9B-3176A41A7E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5" descr="A piece of paper with writing on it&#10;&#10;Description automatically generated">
            <a:extLst>
              <a:ext uri="{FF2B5EF4-FFF2-40B4-BE49-F238E27FC236}">
                <a16:creationId xmlns:a16="http://schemas.microsoft.com/office/drawing/2014/main" id="{CD53EBC6-C65E-4FE3-97AD-DD6742390B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870" y="485537"/>
            <a:ext cx="11244261" cy="5898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3533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2">
            <a:extLst>
              <a:ext uri="{FF2B5EF4-FFF2-40B4-BE49-F238E27FC236}">
                <a16:creationId xmlns:a16="http://schemas.microsoft.com/office/drawing/2014/main" id="{8BEA9AF1-EF35-4EC4-862B-93C14919B5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4" name="Picture 4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E8877DD5-43F3-4092-A992-0A312725552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685" r="15685"/>
          <a:stretch/>
        </p:blipFill>
        <p:spPr>
          <a:xfrm>
            <a:off x="5425727" y="1312278"/>
            <a:ext cx="6766273" cy="5545722"/>
          </a:xfrm>
          <a:custGeom>
            <a:avLst/>
            <a:gdLst/>
            <a:ahLst/>
            <a:cxnLst/>
            <a:rect l="l" t="t" r="r" b="b"/>
            <a:pathLst>
              <a:path w="6766273" h="5545722">
                <a:moveTo>
                  <a:pt x="4280937" y="0"/>
                </a:moveTo>
                <a:cubicBezTo>
                  <a:pt x="5167548" y="0"/>
                  <a:pt x="5991207" y="269527"/>
                  <a:pt x="6674449" y="731117"/>
                </a:cubicBezTo>
                <a:lnTo>
                  <a:pt x="6766273" y="796414"/>
                </a:lnTo>
                <a:lnTo>
                  <a:pt x="6766273" y="5545722"/>
                </a:lnTo>
                <a:lnTo>
                  <a:pt x="190124" y="5545722"/>
                </a:lnTo>
                <a:lnTo>
                  <a:pt x="134775" y="5350810"/>
                </a:lnTo>
                <a:cubicBezTo>
                  <a:pt x="46793" y="5008850"/>
                  <a:pt x="0" y="4650358"/>
                  <a:pt x="0" y="4280937"/>
                </a:cubicBezTo>
                <a:cubicBezTo>
                  <a:pt x="0" y="1916641"/>
                  <a:pt x="1916641" y="0"/>
                  <a:pt x="4280937" y="0"/>
                </a:cubicBezTo>
                <a:close/>
              </a:path>
            </a:pathLst>
          </a:custGeom>
          <a:ln w="50800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</p:pic>
      <p:pic>
        <p:nvPicPr>
          <p:cNvPr id="5" name="Picture 5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9BAADBA8-C608-4D4E-8C2E-21FACD55C24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629" r="20629"/>
          <a:stretch/>
        </p:blipFill>
        <p:spPr>
          <a:xfrm>
            <a:off x="420752" y="444565"/>
            <a:ext cx="5000062" cy="4787972"/>
          </a:xfrm>
          <a:custGeom>
            <a:avLst/>
            <a:gdLst/>
            <a:ahLst/>
            <a:cxnLst/>
            <a:rect l="l" t="t" r="r" b="b"/>
            <a:pathLst>
              <a:path w="4523874" h="4523874">
                <a:moveTo>
                  <a:pt x="2261937" y="0"/>
                </a:moveTo>
                <a:cubicBezTo>
                  <a:pt x="3511170" y="0"/>
                  <a:pt x="4523874" y="1012704"/>
                  <a:pt x="4523874" y="2261937"/>
                </a:cubicBezTo>
                <a:cubicBezTo>
                  <a:pt x="4523874" y="3511170"/>
                  <a:pt x="3511170" y="4523874"/>
                  <a:pt x="2261937" y="4523874"/>
                </a:cubicBezTo>
                <a:cubicBezTo>
                  <a:pt x="1012704" y="4523874"/>
                  <a:pt x="0" y="3511170"/>
                  <a:pt x="0" y="2261937"/>
                </a:cubicBezTo>
                <a:cubicBezTo>
                  <a:pt x="0" y="1012704"/>
                  <a:pt x="1012704" y="0"/>
                  <a:pt x="2261937" y="0"/>
                </a:cubicBezTo>
                <a:close/>
              </a:path>
            </a:pathLst>
          </a:cu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miter lim="800000"/>
          </a:ln>
          <a:effectLst>
            <a:outerShdw blurRad="254000" dist="38100" algn="tl" rotWithShape="0">
              <a:prstClr val="black">
                <a:alpha val="43000"/>
              </a:prst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0AF2EFE-0099-4268-AE2B-477BFCD28E35}"/>
              </a:ext>
            </a:extLst>
          </p:cNvPr>
          <p:cNvSpPr txBox="1"/>
          <p:nvPr/>
        </p:nvSpPr>
        <p:spPr>
          <a:xfrm>
            <a:off x="1676400" y="5367337"/>
            <a:ext cx="2743199" cy="13849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/>
              <a:t>rref() :- Reduced Row Echelon Form</a:t>
            </a:r>
            <a:endParaRPr lang="en-US" sz="2800">
              <a:cs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BFC887-5368-4246-A46E-B07F87B665CF}"/>
              </a:ext>
            </a:extLst>
          </p:cNvPr>
          <p:cNvSpPr txBox="1"/>
          <p:nvPr/>
        </p:nvSpPr>
        <p:spPr>
          <a:xfrm>
            <a:off x="8355806" y="188118"/>
            <a:ext cx="2743199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/>
              <a:t>Inv() :- Inverse of the Matrix</a:t>
            </a:r>
            <a:endParaRPr lang="en-US" sz="28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51796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8C8DAD-B0EC-4446-8347-8D15B0ED8F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595" y="279163"/>
            <a:ext cx="10908755" cy="1258100"/>
          </a:xfrm>
        </p:spPr>
        <p:txBody>
          <a:bodyPr>
            <a:normAutofit fontScale="90000"/>
          </a:bodyPr>
          <a:lstStyle/>
          <a:p>
            <a:pPr marL="457200" indent="-457200" algn="just">
              <a:buFont typeface="Wingdings"/>
              <a:buChar char="q"/>
            </a:pPr>
            <a:r>
              <a:rPr lang="en-US" sz="3200" dirty="0">
                <a:ea typeface="+mj-lt"/>
                <a:cs typeface="+mj-lt"/>
              </a:rPr>
              <a:t>Can you solve the above system of linear equation (Ax = b) using A/b or A\b? Explain the difference between each of these operations?</a:t>
            </a:r>
            <a:endParaRPr lang="en-US" sz="3200" dirty="0">
              <a:cs typeface="Calibri Light"/>
            </a:endParaRPr>
          </a:p>
          <a:p>
            <a:endParaRPr lang="en-US">
              <a:cs typeface="Calibri Ligh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19BACC-069D-4FF7-972C-20E092DA1973}"/>
              </a:ext>
            </a:extLst>
          </p:cNvPr>
          <p:cNvSpPr txBox="1"/>
          <p:nvPr/>
        </p:nvSpPr>
        <p:spPr>
          <a:xfrm>
            <a:off x="759619" y="1352810"/>
            <a:ext cx="10684666" cy="57246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000" b="1" u="sng" dirty="0"/>
              <a:t>Ans:</a:t>
            </a:r>
            <a:r>
              <a:rPr lang="en-US" sz="3000" dirty="0"/>
              <a:t>  </a:t>
            </a:r>
            <a:r>
              <a:rPr lang="en-US" sz="3000" b="1" dirty="0"/>
              <a:t>Yes, we can use A\B but not A/B.</a:t>
            </a:r>
            <a:endParaRPr lang="en-US" sz="3000" b="1" dirty="0">
              <a:ea typeface="+mn-lt"/>
              <a:cs typeface="+mn-lt"/>
            </a:endParaRPr>
          </a:p>
          <a:p>
            <a:pPr marL="457200" indent="-457200">
              <a:buFont typeface="Arial"/>
              <a:buChar char="•"/>
            </a:pPr>
            <a:r>
              <a:rPr lang="en-US" sz="2800" dirty="0">
                <a:ea typeface="+mn-lt"/>
                <a:cs typeface="+mn-lt"/>
              </a:rPr>
              <a:t>The backslash operator (\) is used to solve a linear equation of the form a*x = b, where ‘a’ and ‘b’ are matrices and ‘x’ is a vector.</a:t>
            </a:r>
            <a:endParaRPr lang="en-US" sz="2800">
              <a:cs typeface="Calibri" panose="020F0502020204030204"/>
            </a:endParaRPr>
          </a:p>
          <a:p>
            <a:pPr marL="457200" indent="-457200">
              <a:buFont typeface="Arial"/>
              <a:buChar char="•"/>
            </a:pPr>
            <a:r>
              <a:rPr lang="en-US" sz="2800" dirty="0">
                <a:ea typeface="+mn-lt"/>
                <a:cs typeface="+mn-lt"/>
              </a:rPr>
              <a:t>It is used to calculate the left division between two matrices.</a:t>
            </a:r>
          </a:p>
          <a:p>
            <a:pPr marL="457200" indent="-457200">
              <a:buFont typeface="Arial"/>
              <a:buChar char="•"/>
            </a:pPr>
            <a:r>
              <a:rPr lang="en-US" sz="2800" dirty="0">
                <a:ea typeface="+mn-lt"/>
                <a:cs typeface="+mn-lt"/>
              </a:rPr>
              <a:t>It can be used as alternative for inv(A)*B</a:t>
            </a:r>
          </a:p>
          <a:p>
            <a:pPr marL="457200" indent="-457200">
              <a:buFont typeface="Arial"/>
              <a:buChar char="•"/>
            </a:pPr>
            <a:r>
              <a:rPr lang="en-US" sz="2800" dirty="0">
                <a:ea typeface="+mn-lt"/>
                <a:cs typeface="+mn-lt"/>
              </a:rPr>
              <a:t>For backslash operator to work, both the input matrices must have an equal number of rows.</a:t>
            </a:r>
          </a:p>
          <a:p>
            <a:pPr marL="457200" indent="-457200">
              <a:buFont typeface="Arial"/>
              <a:buChar char="•"/>
            </a:pPr>
            <a:endParaRPr lang="en-US" sz="2800" dirty="0">
              <a:cs typeface="Calibri"/>
            </a:endParaRPr>
          </a:p>
          <a:p>
            <a:pPr marL="457200" indent="-457200">
              <a:buFont typeface="Arial"/>
              <a:buChar char="•"/>
            </a:pPr>
            <a:r>
              <a:rPr lang="en-US" sz="2800" dirty="0">
                <a:cs typeface="Calibri"/>
              </a:rPr>
              <a:t>Whereas forward slash operator (/) is used to calculate right division between two matrices.</a:t>
            </a:r>
          </a:p>
          <a:p>
            <a:pPr marL="457200" indent="-457200">
              <a:buFont typeface="Arial"/>
              <a:buChar char="•"/>
            </a:pPr>
            <a:r>
              <a:rPr lang="en-US" sz="2800" dirty="0">
                <a:cs typeface="Calibri"/>
              </a:rPr>
              <a:t>It can be used as alternative for A*inv(B)</a:t>
            </a:r>
          </a:p>
          <a:p>
            <a:pPr marL="457200" indent="-457200">
              <a:buFont typeface="Arial"/>
              <a:buChar char="•"/>
            </a:pPr>
            <a:r>
              <a:rPr lang="en-US" sz="2800" dirty="0">
                <a:cs typeface="Calibri"/>
              </a:rPr>
              <a:t>For forward slash also, the matrices must have equal number of columns.</a:t>
            </a:r>
          </a:p>
        </p:txBody>
      </p:sp>
    </p:spTree>
    <p:extLst>
      <p:ext uri="{BB962C8B-B14F-4D97-AF65-F5344CB8AC3E}">
        <p14:creationId xmlns:p14="http://schemas.microsoft.com/office/powerpoint/2010/main" val="5096656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B2DEEEA-380C-473A-9854-3A6E922FFF22}"/>
              </a:ext>
            </a:extLst>
          </p:cNvPr>
          <p:cNvSpPr txBox="1"/>
          <p:nvPr/>
        </p:nvSpPr>
        <p:spPr>
          <a:xfrm>
            <a:off x="304800" y="284480"/>
            <a:ext cx="11574049" cy="59093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cs typeface="Calibri"/>
              </a:rPr>
              <a:t>2) Question:</a:t>
            </a: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r>
              <a:rPr lang="en-US" dirty="0">
                <a:cs typeface="Calibri"/>
              </a:rPr>
              <a:t>Using mesh analysis :</a:t>
            </a:r>
          </a:p>
          <a:p>
            <a:r>
              <a:rPr lang="en-US" dirty="0">
                <a:cs typeface="Calibri"/>
              </a:rPr>
              <a:t>Now assume i</a:t>
            </a:r>
            <a:r>
              <a:rPr lang="en-US" baseline="-25000" dirty="0">
                <a:cs typeface="Calibri"/>
              </a:rPr>
              <a:t>1</a:t>
            </a:r>
            <a:r>
              <a:rPr lang="en-US" dirty="0">
                <a:cs typeface="Calibri"/>
              </a:rPr>
              <a:t>,i</a:t>
            </a:r>
            <a:r>
              <a:rPr lang="en-US" baseline="-25000" dirty="0">
                <a:cs typeface="Calibri"/>
              </a:rPr>
              <a:t>2</a:t>
            </a:r>
            <a:r>
              <a:rPr lang="en-US" dirty="0">
                <a:cs typeface="Calibri"/>
              </a:rPr>
              <a:t>,i</a:t>
            </a:r>
            <a:r>
              <a:rPr lang="en-US" baseline="-25000" dirty="0">
                <a:cs typeface="Calibri"/>
              </a:rPr>
              <a:t>3</a:t>
            </a:r>
            <a:r>
              <a:rPr lang="en-US" dirty="0">
                <a:cs typeface="Calibri"/>
              </a:rPr>
              <a:t> as the mesh currents </a:t>
            </a:r>
          </a:p>
          <a:p>
            <a:r>
              <a:rPr lang="en-US" dirty="0">
                <a:cs typeface="Calibri"/>
              </a:rPr>
              <a:t>Apply KVL for mesh 1:</a:t>
            </a:r>
          </a:p>
          <a:p>
            <a:r>
              <a:rPr lang="en-US" dirty="0">
                <a:cs typeface="Calibri"/>
              </a:rPr>
              <a:t>*KVL(Sum of the voltage difference around any closed loop in</a:t>
            </a:r>
          </a:p>
          <a:p>
            <a:r>
              <a:rPr lang="en-US" dirty="0">
                <a:cs typeface="Calibri"/>
              </a:rPr>
              <a:t> a circuit must be zero)</a:t>
            </a:r>
          </a:p>
          <a:p>
            <a:endParaRPr lang="en-US">
              <a:cs typeface="Calibri"/>
            </a:endParaRPr>
          </a:p>
          <a:p>
            <a:r>
              <a:rPr lang="en-US" dirty="0">
                <a:cs typeface="Calibri"/>
              </a:rPr>
              <a:t>-10i</a:t>
            </a:r>
            <a:r>
              <a:rPr lang="en-US" baseline="-25000" dirty="0">
                <a:cs typeface="Calibri"/>
              </a:rPr>
              <a:t>1</a:t>
            </a:r>
            <a:r>
              <a:rPr lang="en-US" dirty="0">
                <a:cs typeface="Calibri"/>
              </a:rPr>
              <a:t> + 5v +5v +10v = 0</a:t>
            </a:r>
          </a:p>
          <a:p>
            <a:endParaRPr lang="en-US">
              <a:cs typeface="Calibri"/>
            </a:endParaRPr>
          </a:p>
          <a:p>
            <a:r>
              <a:rPr lang="en-US" dirty="0">
                <a:cs typeface="Calibri"/>
              </a:rPr>
              <a:t>10i</a:t>
            </a:r>
            <a:r>
              <a:rPr lang="en-US" baseline="-25000" dirty="0">
                <a:cs typeface="Calibri"/>
              </a:rPr>
              <a:t>1</a:t>
            </a:r>
            <a:r>
              <a:rPr lang="en-US" dirty="0">
                <a:cs typeface="Calibri"/>
              </a:rPr>
              <a:t> + 0i</a:t>
            </a:r>
            <a:r>
              <a:rPr lang="en-US" baseline="-25000" dirty="0">
                <a:cs typeface="Calibri"/>
              </a:rPr>
              <a:t>2</a:t>
            </a:r>
            <a:r>
              <a:rPr lang="en-US" dirty="0">
                <a:cs typeface="Calibri"/>
              </a:rPr>
              <a:t> + 0i</a:t>
            </a:r>
            <a:r>
              <a:rPr lang="en-US" baseline="-25000" dirty="0">
                <a:cs typeface="Calibri"/>
              </a:rPr>
              <a:t>3</a:t>
            </a:r>
            <a:r>
              <a:rPr lang="en-US" dirty="0">
                <a:cs typeface="Calibri"/>
              </a:rPr>
              <a:t> = 20v  ------(1)</a:t>
            </a: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5B25F85F-45A6-4EC9-814D-82FDF1248D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3" t="22963" r="-3141" b="56543"/>
          <a:stretch/>
        </p:blipFill>
        <p:spPr>
          <a:xfrm>
            <a:off x="661202" y="721360"/>
            <a:ext cx="7019182" cy="2529844"/>
          </a:xfrm>
          <a:prstGeom prst="rect">
            <a:avLst/>
          </a:prstGeom>
        </p:spPr>
      </p:pic>
      <p:pic>
        <p:nvPicPr>
          <p:cNvPr id="7" name="Picture 7" descr="Diagram, schematic&#10;&#10;Description automatically generated">
            <a:extLst>
              <a:ext uri="{FF2B5EF4-FFF2-40B4-BE49-F238E27FC236}">
                <a16:creationId xmlns:a16="http://schemas.microsoft.com/office/drawing/2014/main" id="{A1289EC1-4BB4-42ED-84DF-1D494F5213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5998" y="3609114"/>
            <a:ext cx="4413336" cy="2621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9901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Diagram, schematic&#10;&#10;Description automatically generated">
            <a:extLst>
              <a:ext uri="{FF2B5EF4-FFF2-40B4-BE49-F238E27FC236}">
                <a16:creationId xmlns:a16="http://schemas.microsoft.com/office/drawing/2014/main" id="{B316A7C2-84F0-42E1-97E4-AAB619BB54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6208" y="1330073"/>
            <a:ext cx="5486400" cy="327593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994D703-43E6-4BAD-B0AD-564FC44FC169}"/>
              </a:ext>
            </a:extLst>
          </p:cNvPr>
          <p:cNvSpPr txBox="1"/>
          <p:nvPr/>
        </p:nvSpPr>
        <p:spPr>
          <a:xfrm>
            <a:off x="203200" y="294640"/>
            <a:ext cx="5892800" cy="784830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Apply KVL for Mesh 2:</a:t>
            </a:r>
          </a:p>
          <a:p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-10i</a:t>
            </a:r>
            <a:r>
              <a:rPr lang="en-US" baseline="-25000">
                <a:cs typeface="Calibri"/>
              </a:rPr>
              <a:t>2</a:t>
            </a:r>
            <a:r>
              <a:rPr lang="en-US">
                <a:cs typeface="Calibri"/>
              </a:rPr>
              <a:t> - 5v –20i</a:t>
            </a:r>
            <a:r>
              <a:rPr lang="en-US" baseline="-25000">
                <a:cs typeface="Calibri"/>
              </a:rPr>
              <a:t>2</a:t>
            </a:r>
            <a:r>
              <a:rPr lang="en-US">
                <a:cs typeface="Calibri"/>
              </a:rPr>
              <a:t> +5v = 0</a:t>
            </a:r>
          </a:p>
          <a:p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0i</a:t>
            </a:r>
            <a:r>
              <a:rPr lang="en-US" baseline="-25000">
                <a:cs typeface="Calibri"/>
              </a:rPr>
              <a:t>1</a:t>
            </a:r>
            <a:r>
              <a:rPr lang="en-US">
                <a:cs typeface="Calibri"/>
              </a:rPr>
              <a:t> + 30i</a:t>
            </a:r>
            <a:r>
              <a:rPr lang="en-US" baseline="-25000">
                <a:cs typeface="Calibri"/>
              </a:rPr>
              <a:t>2</a:t>
            </a:r>
            <a:r>
              <a:rPr lang="en-US">
                <a:cs typeface="Calibri"/>
              </a:rPr>
              <a:t> + 0i</a:t>
            </a:r>
            <a:r>
              <a:rPr lang="en-US" baseline="-25000">
                <a:cs typeface="Calibri"/>
              </a:rPr>
              <a:t>3</a:t>
            </a:r>
            <a:r>
              <a:rPr lang="en-US">
                <a:cs typeface="Calibri"/>
              </a:rPr>
              <a:t> = 0v ---------(2)</a:t>
            </a:r>
          </a:p>
          <a:p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Apply KVL for Mesh 3:</a:t>
            </a:r>
          </a:p>
          <a:p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-20i</a:t>
            </a:r>
            <a:r>
              <a:rPr lang="en-US" baseline="-25000">
                <a:cs typeface="Calibri"/>
              </a:rPr>
              <a:t>3</a:t>
            </a:r>
            <a:r>
              <a:rPr lang="en-US">
                <a:cs typeface="Calibri"/>
              </a:rPr>
              <a:t> – 5v +20v =0</a:t>
            </a:r>
          </a:p>
          <a:p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0i</a:t>
            </a:r>
            <a:r>
              <a:rPr lang="en-US" baseline="-25000">
                <a:cs typeface="Calibri"/>
              </a:rPr>
              <a:t>1</a:t>
            </a:r>
            <a:r>
              <a:rPr lang="en-US">
                <a:cs typeface="Calibri"/>
              </a:rPr>
              <a:t> +0i</a:t>
            </a:r>
            <a:r>
              <a:rPr lang="en-US" baseline="-25000">
                <a:cs typeface="Calibri"/>
              </a:rPr>
              <a:t>2</a:t>
            </a:r>
            <a:r>
              <a:rPr lang="en-US">
                <a:cs typeface="Calibri"/>
              </a:rPr>
              <a:t> +20i</a:t>
            </a:r>
            <a:r>
              <a:rPr lang="en-US" baseline="-25000">
                <a:cs typeface="Calibri"/>
              </a:rPr>
              <a:t>3</a:t>
            </a:r>
            <a:r>
              <a:rPr lang="en-US">
                <a:cs typeface="Calibri"/>
              </a:rPr>
              <a:t> =15v -----------(3)</a:t>
            </a:r>
          </a:p>
          <a:p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Apply KCL at nodes A,B,C,D</a:t>
            </a:r>
          </a:p>
          <a:p>
            <a:endParaRPr lang="en-US">
              <a:cs typeface="Calibri"/>
            </a:endParaRPr>
          </a:p>
          <a:p>
            <a:r>
              <a:rPr lang="en-US">
                <a:ea typeface="+mn-lt"/>
                <a:cs typeface="+mn-lt"/>
              </a:rPr>
              <a:t>*KCL (Summation of current entering at</a:t>
            </a:r>
          </a:p>
          <a:p>
            <a:r>
              <a:rPr lang="en-US">
                <a:ea typeface="+mn-lt"/>
                <a:cs typeface="+mn-lt"/>
              </a:rPr>
              <a:t>      Node = Summation of the current leaving</a:t>
            </a:r>
          </a:p>
          <a:p>
            <a:r>
              <a:rPr lang="en-US">
                <a:ea typeface="+mn-lt"/>
                <a:cs typeface="+mn-lt"/>
              </a:rPr>
              <a:t>       the node)</a:t>
            </a:r>
          </a:p>
          <a:p>
            <a:r>
              <a:rPr lang="en-US">
                <a:cs typeface="Calibri"/>
              </a:rPr>
              <a:t># At 'A' I</a:t>
            </a:r>
            <a:r>
              <a:rPr lang="en-US" baseline="-25000">
                <a:cs typeface="Calibri"/>
              </a:rPr>
              <a:t>1</a:t>
            </a:r>
            <a:r>
              <a:rPr lang="en-US">
                <a:cs typeface="Calibri"/>
              </a:rPr>
              <a:t> = I</a:t>
            </a:r>
            <a:r>
              <a:rPr lang="en-US" baseline="-25000">
                <a:cs typeface="Calibri"/>
              </a:rPr>
              <a:t>2</a:t>
            </a:r>
            <a:r>
              <a:rPr lang="en-US">
                <a:cs typeface="Calibri"/>
              </a:rPr>
              <a:t> + I</a:t>
            </a:r>
            <a:r>
              <a:rPr lang="en-US" baseline="-25000">
                <a:cs typeface="Calibri"/>
              </a:rPr>
              <a:t>3</a:t>
            </a:r>
            <a:r>
              <a:rPr lang="en-US">
                <a:cs typeface="Calibri"/>
              </a:rPr>
              <a:t>         # I</a:t>
            </a:r>
            <a:r>
              <a:rPr lang="en-US" baseline="-25000">
                <a:cs typeface="Calibri"/>
              </a:rPr>
              <a:t>5</a:t>
            </a:r>
            <a:r>
              <a:rPr lang="en-US">
                <a:cs typeface="Calibri"/>
              </a:rPr>
              <a:t> = I</a:t>
            </a:r>
            <a:r>
              <a:rPr lang="en-US" baseline="-25000">
                <a:cs typeface="Calibri"/>
              </a:rPr>
              <a:t>6</a:t>
            </a:r>
            <a:r>
              <a:rPr lang="en-US">
                <a:cs typeface="Calibri"/>
              </a:rPr>
              <a:t> ; # I</a:t>
            </a:r>
            <a:r>
              <a:rPr lang="en-US" baseline="-25000">
                <a:cs typeface="Calibri"/>
              </a:rPr>
              <a:t>3</a:t>
            </a:r>
            <a:r>
              <a:rPr lang="en-US">
                <a:cs typeface="Calibri"/>
              </a:rPr>
              <a:t> = I</a:t>
            </a:r>
            <a:r>
              <a:rPr lang="en-US" baseline="-25000">
                <a:cs typeface="Calibri"/>
              </a:rPr>
              <a:t>4</a:t>
            </a:r>
          </a:p>
          <a:p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# At 'c' I</a:t>
            </a:r>
            <a:r>
              <a:rPr lang="en-US" baseline="-25000">
                <a:cs typeface="Calibri"/>
              </a:rPr>
              <a:t>3 </a:t>
            </a:r>
            <a:r>
              <a:rPr lang="en-US">
                <a:cs typeface="Calibri"/>
              </a:rPr>
              <a:t>= I</a:t>
            </a:r>
            <a:r>
              <a:rPr lang="en-US" baseline="-25000">
                <a:cs typeface="Calibri"/>
              </a:rPr>
              <a:t>6</a:t>
            </a:r>
            <a:r>
              <a:rPr lang="en-US">
                <a:cs typeface="Calibri"/>
              </a:rPr>
              <a:t> – I</a:t>
            </a:r>
            <a:r>
              <a:rPr lang="en-US" baseline="-25000">
                <a:cs typeface="Calibri"/>
              </a:rPr>
              <a:t>5</a:t>
            </a:r>
            <a:r>
              <a:rPr lang="en-US">
                <a:cs typeface="Calibri"/>
              </a:rPr>
              <a:t>         # At 'B' I</a:t>
            </a:r>
            <a:r>
              <a:rPr lang="en-US" baseline="-25000">
                <a:cs typeface="Calibri"/>
              </a:rPr>
              <a:t>2</a:t>
            </a:r>
            <a:r>
              <a:rPr lang="en-US">
                <a:cs typeface="Calibri"/>
              </a:rPr>
              <a:t> = i</a:t>
            </a:r>
            <a:r>
              <a:rPr lang="en-US" baseline="-25000">
                <a:cs typeface="Calibri"/>
              </a:rPr>
              <a:t>2 </a:t>
            </a:r>
            <a:r>
              <a:rPr lang="en-US">
                <a:cs typeface="Calibri"/>
              </a:rPr>
              <a:t>- i</a:t>
            </a:r>
            <a:r>
              <a:rPr lang="en-US" baseline="-25000">
                <a:cs typeface="Calibri"/>
              </a:rPr>
              <a:t>1</a:t>
            </a:r>
          </a:p>
          <a:p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# At 'D'I</a:t>
            </a:r>
            <a:r>
              <a:rPr lang="en-US" baseline="-25000">
                <a:cs typeface="Calibri"/>
              </a:rPr>
              <a:t>4</a:t>
            </a:r>
            <a:r>
              <a:rPr lang="en-US">
                <a:cs typeface="Calibri"/>
              </a:rPr>
              <a:t> = I</a:t>
            </a:r>
            <a:r>
              <a:rPr lang="en-US" baseline="-25000">
                <a:cs typeface="Calibri"/>
              </a:rPr>
              <a:t>6</a:t>
            </a:r>
            <a:r>
              <a:rPr lang="en-US">
                <a:cs typeface="Calibri"/>
              </a:rPr>
              <a:t> – I</a:t>
            </a:r>
            <a:r>
              <a:rPr lang="en-US" baseline="-25000">
                <a:cs typeface="Calibri"/>
              </a:rPr>
              <a:t>5</a:t>
            </a:r>
            <a:r>
              <a:rPr lang="en-US">
                <a:cs typeface="Calibri"/>
              </a:rPr>
              <a:t>         # I</a:t>
            </a:r>
            <a:r>
              <a:rPr lang="en-US" baseline="-25000">
                <a:cs typeface="Calibri"/>
              </a:rPr>
              <a:t>5 </a:t>
            </a:r>
            <a:r>
              <a:rPr lang="en-US">
                <a:cs typeface="Calibri"/>
              </a:rPr>
              <a:t>= i</a:t>
            </a:r>
            <a:r>
              <a:rPr lang="en-US" baseline="-25000">
                <a:cs typeface="Calibri"/>
              </a:rPr>
              <a:t>2</a:t>
            </a:r>
            <a:r>
              <a:rPr lang="en-US">
                <a:cs typeface="Calibri"/>
              </a:rPr>
              <a:t> - i</a:t>
            </a:r>
            <a:r>
              <a:rPr lang="en-US" baseline="-25000">
                <a:cs typeface="Calibri"/>
              </a:rPr>
              <a:t>3</a:t>
            </a: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135944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AF90E1D-B51B-4651-8663-FDB84C0272B4}"/>
              </a:ext>
            </a:extLst>
          </p:cNvPr>
          <p:cNvSpPr txBox="1"/>
          <p:nvPr/>
        </p:nvSpPr>
        <p:spPr>
          <a:xfrm>
            <a:off x="216794" y="227527"/>
            <a:ext cx="4116946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cs typeface="Calibri"/>
              </a:rPr>
              <a:t>Consider the linear equations :</a:t>
            </a:r>
          </a:p>
          <a:p>
            <a:r>
              <a:rPr lang="en-US" dirty="0">
                <a:cs typeface="Calibri"/>
              </a:rPr>
              <a:t>10i</a:t>
            </a:r>
            <a:r>
              <a:rPr lang="en-US" baseline="-25000" dirty="0">
                <a:cs typeface="Calibri"/>
              </a:rPr>
              <a:t>1</a:t>
            </a:r>
            <a:r>
              <a:rPr lang="en-US" dirty="0">
                <a:cs typeface="Calibri"/>
              </a:rPr>
              <a:t> + 0i</a:t>
            </a:r>
            <a:r>
              <a:rPr lang="en-US" baseline="-25000" dirty="0">
                <a:cs typeface="Calibri"/>
              </a:rPr>
              <a:t>2</a:t>
            </a:r>
            <a:r>
              <a:rPr lang="en-US" dirty="0">
                <a:cs typeface="Calibri"/>
              </a:rPr>
              <a:t> + 0i</a:t>
            </a:r>
            <a:r>
              <a:rPr lang="en-US" baseline="-25000" dirty="0">
                <a:cs typeface="Calibri"/>
              </a:rPr>
              <a:t>3</a:t>
            </a:r>
            <a:r>
              <a:rPr lang="en-US" dirty="0">
                <a:cs typeface="Calibri"/>
              </a:rPr>
              <a:t> = 20v -----(1)</a:t>
            </a:r>
          </a:p>
          <a:p>
            <a:r>
              <a:rPr lang="en-US" dirty="0">
                <a:cs typeface="Calibri"/>
              </a:rPr>
              <a:t>0i</a:t>
            </a:r>
            <a:r>
              <a:rPr lang="en-US" baseline="-25000" dirty="0">
                <a:cs typeface="Calibri"/>
              </a:rPr>
              <a:t>1 </a:t>
            </a:r>
            <a:r>
              <a:rPr lang="en-US" dirty="0">
                <a:cs typeface="Calibri"/>
              </a:rPr>
              <a:t>+30i</a:t>
            </a:r>
            <a:r>
              <a:rPr lang="en-US" baseline="-25000" dirty="0">
                <a:cs typeface="Calibri"/>
              </a:rPr>
              <a:t>2</a:t>
            </a:r>
            <a:r>
              <a:rPr lang="en-US" dirty="0">
                <a:cs typeface="Calibri"/>
              </a:rPr>
              <a:t> + 0i</a:t>
            </a:r>
            <a:r>
              <a:rPr lang="en-US" baseline="-25000" dirty="0">
                <a:cs typeface="Calibri"/>
              </a:rPr>
              <a:t>3</a:t>
            </a:r>
            <a:r>
              <a:rPr lang="en-US" dirty="0">
                <a:cs typeface="Calibri"/>
              </a:rPr>
              <a:t> = 0v -----(2)</a:t>
            </a:r>
          </a:p>
          <a:p>
            <a:r>
              <a:rPr lang="en-US" dirty="0">
                <a:cs typeface="Calibri"/>
              </a:rPr>
              <a:t>0i</a:t>
            </a:r>
            <a:r>
              <a:rPr lang="en-US" baseline="-25000" dirty="0">
                <a:cs typeface="Calibri"/>
              </a:rPr>
              <a:t>1</a:t>
            </a:r>
            <a:r>
              <a:rPr lang="en-US" dirty="0">
                <a:cs typeface="Calibri"/>
              </a:rPr>
              <a:t> + 0i</a:t>
            </a:r>
            <a:r>
              <a:rPr lang="en-US" baseline="-25000" dirty="0">
                <a:cs typeface="Calibri"/>
              </a:rPr>
              <a:t>2</a:t>
            </a:r>
            <a:r>
              <a:rPr lang="en-US" dirty="0">
                <a:cs typeface="Calibri"/>
              </a:rPr>
              <a:t> +20i</a:t>
            </a:r>
            <a:r>
              <a:rPr lang="en-US" baseline="-25000" dirty="0">
                <a:cs typeface="Calibri"/>
              </a:rPr>
              <a:t>3</a:t>
            </a:r>
            <a:r>
              <a:rPr lang="en-US" dirty="0">
                <a:cs typeface="Calibri"/>
              </a:rPr>
              <a:t> = 15v -------(3)</a:t>
            </a:r>
          </a:p>
          <a:p>
            <a:r>
              <a:rPr lang="en-US" dirty="0">
                <a:cs typeface="Calibri"/>
              </a:rPr>
              <a:t>Mesh Network Matrix:</a:t>
            </a:r>
          </a:p>
        </p:txBody>
      </p:sp>
      <p:pic>
        <p:nvPicPr>
          <p:cNvPr id="3" name="Picture 3" descr="Calendar&#10;&#10;Description automatically generated">
            <a:extLst>
              <a:ext uri="{FF2B5EF4-FFF2-40B4-BE49-F238E27FC236}">
                <a16:creationId xmlns:a16="http://schemas.microsoft.com/office/drawing/2014/main" id="{32F93854-CCF5-44D5-8EBD-E8CAADC7A1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3127" y="343569"/>
            <a:ext cx="4465122" cy="6111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00420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7D14D390300FD42A50EFA013129892A" ma:contentTypeVersion="7" ma:contentTypeDescription="Create a new document." ma:contentTypeScope="" ma:versionID="fd3418e37901a31f5c4bd12b5966236f">
  <xsd:schema xmlns:xsd="http://www.w3.org/2001/XMLSchema" xmlns:xs="http://www.w3.org/2001/XMLSchema" xmlns:p="http://schemas.microsoft.com/office/2006/metadata/properties" xmlns:ns3="dc208345-6f41-4060-9114-3fe28adba7f4" xmlns:ns4="8a97c601-60e2-4b8e-9167-78a48fde8c9d" targetNamespace="http://schemas.microsoft.com/office/2006/metadata/properties" ma:root="true" ma:fieldsID="bbe432d6eb636b70f78a192d32618a79" ns3:_="" ns4:_="">
    <xsd:import namespace="dc208345-6f41-4060-9114-3fe28adba7f4"/>
    <xsd:import namespace="8a97c601-60e2-4b8e-9167-78a48fde8c9d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LengthInSeconds" minOccurs="0"/>
                <xsd:element ref="ns4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c208345-6f41-4060-9114-3fe28adba7f4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a97c601-60e2-4b8e-9167-78a48fde8c9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22462D7-22DB-4DCB-B7B9-6FF678031A3A}">
  <ds:schemaRefs>
    <ds:schemaRef ds:uri="8a97c601-60e2-4b8e-9167-78a48fde8c9d"/>
    <ds:schemaRef ds:uri="dc208345-6f41-4060-9114-3fe28adba7f4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D1C8B8F3-DE2D-4272-A9A8-1190E9B5446A}">
  <ds:schemaRefs>
    <ds:schemaRef ds:uri="http://www.w3.org/XML/1998/namespace"/>
    <ds:schemaRef ds:uri="dc208345-6f41-4060-9114-3fe28adba7f4"/>
    <ds:schemaRef ds:uri="http://schemas.microsoft.com/office/2006/documentManagement/types"/>
    <ds:schemaRef ds:uri="http://purl.org/dc/dcmitype/"/>
    <ds:schemaRef ds:uri="http://schemas.microsoft.com/office/2006/metadata/properties"/>
    <ds:schemaRef ds:uri="http://purl.org/dc/terms/"/>
    <ds:schemaRef ds:uri="http://purl.org/dc/elements/1.1/"/>
    <ds:schemaRef ds:uri="http://schemas.microsoft.com/office/infopath/2007/PartnerControls"/>
    <ds:schemaRef ds:uri="http://schemas.openxmlformats.org/package/2006/metadata/core-properties"/>
    <ds:schemaRef ds:uri="8a97c601-60e2-4b8e-9167-78a48fde8c9d"/>
  </ds:schemaRefs>
</ds:datastoreItem>
</file>

<file path=customXml/itemProps3.xml><?xml version="1.0" encoding="utf-8"?>
<ds:datastoreItem xmlns:ds="http://schemas.openxmlformats.org/officeDocument/2006/customXml" ds:itemID="{0E71BCF5-F8BD-4575-9EBC-15F65AE1B98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TM03457452[[fn=Celestial]]</Template>
  <TotalTime>18</TotalTime>
  <Words>1735</Words>
  <Application>Microsoft Office PowerPoint</Application>
  <PresentationFormat>Widescreen</PresentationFormat>
  <Paragraphs>256</Paragraphs>
  <Slides>28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8" baseType="lpstr">
      <vt:lpstr>Algerian</vt:lpstr>
      <vt:lpstr>Arial</vt:lpstr>
      <vt:lpstr>Arial Black</vt:lpstr>
      <vt:lpstr>Bahnschrift Light</vt:lpstr>
      <vt:lpstr>Calibri</vt:lpstr>
      <vt:lpstr>Calibri Light</vt:lpstr>
      <vt:lpstr>Times New Roman</vt:lpstr>
      <vt:lpstr>Verdana</vt:lpstr>
      <vt:lpstr>Wingdings</vt:lpstr>
      <vt:lpstr>Celestial</vt:lpstr>
      <vt:lpstr>Assignment:19MAT105 MATHEMATICS FOR INTELLIGENT SYSTEMS</vt:lpstr>
      <vt:lpstr>PowerPoint Presentation</vt:lpstr>
      <vt:lpstr>PowerPoint Presentation</vt:lpstr>
      <vt:lpstr>PowerPoint Presentation</vt:lpstr>
      <vt:lpstr>PowerPoint Presentation</vt:lpstr>
      <vt:lpstr>Can you solve the above system of linear equation (Ax = b) using A/b or A\b? Explain the difference between each of these operations?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Vikhyat Bansal - [AIEA.1007359]</dc:creator>
  <cp:lastModifiedBy>Vikhyat Bansal - [AIEA.1007359]</cp:lastModifiedBy>
  <cp:revision>107</cp:revision>
  <dcterms:created xsi:type="dcterms:W3CDTF">2021-10-27T14:25:13Z</dcterms:created>
  <dcterms:modified xsi:type="dcterms:W3CDTF">2021-11-02T08:20:33Z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0x01010097D14D390300FD42A50EFA013129892A</vt:lpwstr>
  </property>
</Properties>
</file>